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7" r:id="rId5"/>
  </p:sldMasterIdLst>
  <p:notesMasterIdLst>
    <p:notesMasterId r:id="rId25"/>
  </p:notesMasterIdLst>
  <p:handoutMasterIdLst>
    <p:handoutMasterId r:id="rId26"/>
  </p:handoutMasterIdLst>
  <p:sldIdLst>
    <p:sldId id="318" r:id="rId6"/>
    <p:sldId id="302" r:id="rId7"/>
    <p:sldId id="319" r:id="rId8"/>
    <p:sldId id="374" r:id="rId9"/>
    <p:sldId id="335" r:id="rId10"/>
    <p:sldId id="351" r:id="rId11"/>
    <p:sldId id="338" r:id="rId12"/>
    <p:sldId id="376" r:id="rId13"/>
    <p:sldId id="340" r:id="rId14"/>
    <p:sldId id="346" r:id="rId15"/>
    <p:sldId id="365" r:id="rId16"/>
    <p:sldId id="345" r:id="rId17"/>
    <p:sldId id="352" r:id="rId18"/>
    <p:sldId id="347" r:id="rId19"/>
    <p:sldId id="371" r:id="rId20"/>
    <p:sldId id="377" r:id="rId21"/>
    <p:sldId id="344" r:id="rId22"/>
    <p:sldId id="350" r:id="rId23"/>
    <p:sldId id="343" r:id="rId24"/>
  </p:sldIdLst>
  <p:sldSz cx="9144000" cy="6858000" type="screen4x3"/>
  <p:notesSz cx="695483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F970104-3DD2-664D-8AEB-D5F3084BE8DA}">
          <p14:sldIdLst>
            <p14:sldId id="318"/>
            <p14:sldId id="302"/>
            <p14:sldId id="319"/>
            <p14:sldId id="374"/>
            <p14:sldId id="335"/>
            <p14:sldId id="351"/>
            <p14:sldId id="338"/>
            <p14:sldId id="376"/>
            <p14:sldId id="340"/>
            <p14:sldId id="346"/>
            <p14:sldId id="365"/>
            <p14:sldId id="345"/>
            <p14:sldId id="352"/>
            <p14:sldId id="347"/>
            <p14:sldId id="371"/>
            <p14:sldId id="377"/>
            <p14:sldId id="344"/>
            <p14:sldId id="350"/>
            <p14:sldId id="343"/>
          </p14:sldIdLst>
        </p14:section>
      </p14:sectionLst>
    </p:ext>
    <p:ext uri="{EFAFB233-063F-42B5-8137-9DF3F51BA10A}">
      <p15:sldGuideLst xmlns:p15="http://schemas.microsoft.com/office/powerpoint/2012/main">
        <p15:guide id="1" orient="horz" pos="3945">
          <p15:clr>
            <a:srgbClr val="A4A3A4"/>
          </p15:clr>
        </p15:guide>
        <p15:guide id="2" orient="horz" pos="3773">
          <p15:clr>
            <a:srgbClr val="A4A3A4"/>
          </p15:clr>
        </p15:guide>
        <p15:guide id="3" orient="horz" pos="720">
          <p15:clr>
            <a:srgbClr val="A4A3A4"/>
          </p15:clr>
        </p15:guide>
        <p15:guide id="4" pos="1094">
          <p15:clr>
            <a:srgbClr val="A4A3A4"/>
          </p15:clr>
        </p15:guide>
        <p15:guide id="5" pos="5565">
          <p15:clr>
            <a:srgbClr val="A4A3A4"/>
          </p15:clr>
        </p15:guide>
        <p15:guide id="6" pos="950">
          <p15:clr>
            <a:srgbClr val="A4A3A4"/>
          </p15:clr>
        </p15:guide>
        <p15:guide id="7" pos="371">
          <p15:clr>
            <a:srgbClr val="A4A3A4"/>
          </p15:clr>
        </p15:guide>
        <p15:guide id="8" pos="518">
          <p15:clr>
            <a:srgbClr val="A4A3A4"/>
          </p15:clr>
        </p15:guide>
        <p15:guide id="9" pos="806">
          <p15:clr>
            <a:srgbClr val="A4A3A4"/>
          </p15:clr>
        </p15:guide>
        <p15:guide id="10" pos="6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8834"/>
    <a:srgbClr val="F95D0D"/>
    <a:srgbClr val="FF00FF"/>
    <a:srgbClr val="FF99FF"/>
    <a:srgbClr val="8CAABA"/>
    <a:srgbClr val="7A94A2"/>
    <a:srgbClr val="506E94"/>
    <a:srgbClr val="A0C2D5"/>
    <a:srgbClr val="8AAABA"/>
    <a:srgbClr val="8AA9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82" autoAdjust="0"/>
    <p:restoredTop sz="94364" autoAdjust="0"/>
  </p:normalViewPr>
  <p:slideViewPr>
    <p:cSldViewPr snapToObjects="1">
      <p:cViewPr varScale="1">
        <p:scale>
          <a:sx n="69" d="100"/>
          <a:sy n="69" d="100"/>
        </p:scale>
        <p:origin x="1638" y="60"/>
      </p:cViewPr>
      <p:guideLst>
        <p:guide orient="horz" pos="3945"/>
        <p:guide orient="horz" pos="3773"/>
        <p:guide orient="horz" pos="720"/>
        <p:guide pos="1094"/>
        <p:guide pos="5565"/>
        <p:guide pos="950"/>
        <p:guide pos="371"/>
        <p:guide pos="518"/>
        <p:guide pos="806"/>
        <p:guide pos="6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14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763" cy="461804"/>
          </a:xfrm>
          <a:prstGeom prst="rect">
            <a:avLst/>
          </a:prstGeom>
        </p:spPr>
        <p:txBody>
          <a:bodyPr vert="horz" lIns="92491" tIns="46247" rIns="92491" bIns="46247" rtlCol="0"/>
          <a:lstStyle>
            <a:lvl1pPr algn="l">
              <a:defRPr sz="1200"/>
            </a:lvl1pPr>
          </a:lstStyle>
          <a:p>
            <a:endParaRPr lang="en-US" dirty="0"/>
          </a:p>
        </p:txBody>
      </p:sp>
      <p:sp>
        <p:nvSpPr>
          <p:cNvPr id="3" name="Date Placeholder 2"/>
          <p:cNvSpPr>
            <a:spLocks noGrp="1"/>
          </p:cNvSpPr>
          <p:nvPr>
            <p:ph type="dt" sz="quarter" idx="1"/>
          </p:nvPr>
        </p:nvSpPr>
        <p:spPr>
          <a:xfrm>
            <a:off x="3939467" y="0"/>
            <a:ext cx="3013763" cy="461804"/>
          </a:xfrm>
          <a:prstGeom prst="rect">
            <a:avLst/>
          </a:prstGeom>
        </p:spPr>
        <p:txBody>
          <a:bodyPr vert="horz" lIns="92491" tIns="46247" rIns="92491" bIns="46247" rtlCol="0"/>
          <a:lstStyle>
            <a:lvl1pPr algn="r">
              <a:defRPr sz="1200"/>
            </a:lvl1pPr>
          </a:lstStyle>
          <a:p>
            <a:fld id="{C4B70925-A725-B744-85E5-82DE8E795AB9}" type="datetimeFigureOut">
              <a:rPr lang="en-US" smtClean="0"/>
              <a:pPr/>
              <a:t>1/20/2016</a:t>
            </a:fld>
            <a:endParaRPr lang="en-US" dirty="0"/>
          </a:p>
        </p:txBody>
      </p:sp>
      <p:sp>
        <p:nvSpPr>
          <p:cNvPr id="4" name="Footer Placeholder 3"/>
          <p:cNvSpPr>
            <a:spLocks noGrp="1"/>
          </p:cNvSpPr>
          <p:nvPr>
            <p:ph type="ftr" sz="quarter" idx="2"/>
          </p:nvPr>
        </p:nvSpPr>
        <p:spPr>
          <a:xfrm>
            <a:off x="1" y="8772670"/>
            <a:ext cx="3013763" cy="461804"/>
          </a:xfrm>
          <a:prstGeom prst="rect">
            <a:avLst/>
          </a:prstGeom>
        </p:spPr>
        <p:txBody>
          <a:bodyPr vert="horz" lIns="92491" tIns="46247" rIns="92491" bIns="462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7" y="8772670"/>
            <a:ext cx="3013763" cy="461804"/>
          </a:xfrm>
          <a:prstGeom prst="rect">
            <a:avLst/>
          </a:prstGeom>
        </p:spPr>
        <p:txBody>
          <a:bodyPr vert="horz" lIns="92491" tIns="46247" rIns="92491" bIns="46247" rtlCol="0" anchor="b"/>
          <a:lstStyle>
            <a:lvl1pPr algn="r">
              <a:defRPr sz="1200"/>
            </a:lvl1pPr>
          </a:lstStyle>
          <a:p>
            <a:fld id="{53F0B0EF-2281-C042-B7F5-C2E314FCF57A}" type="slidenum">
              <a:rPr lang="en-US" smtClean="0"/>
              <a:pPr/>
              <a:t>‹#›</a:t>
            </a:fld>
            <a:endParaRPr lang="en-US" dirty="0"/>
          </a:p>
        </p:txBody>
      </p:sp>
    </p:spTree>
    <p:extLst>
      <p:ext uri="{BB962C8B-B14F-4D97-AF65-F5344CB8AC3E}">
        <p14:creationId xmlns:p14="http://schemas.microsoft.com/office/powerpoint/2010/main" val="209686767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763" cy="461804"/>
          </a:xfrm>
          <a:prstGeom prst="rect">
            <a:avLst/>
          </a:prstGeom>
        </p:spPr>
        <p:txBody>
          <a:bodyPr vert="horz" lIns="92491" tIns="46247" rIns="92491" bIns="46247" rtlCol="0"/>
          <a:lstStyle>
            <a:lvl1pPr algn="l">
              <a:defRPr sz="1200"/>
            </a:lvl1pPr>
          </a:lstStyle>
          <a:p>
            <a:endParaRPr lang="en-US" dirty="0"/>
          </a:p>
        </p:txBody>
      </p:sp>
      <p:sp>
        <p:nvSpPr>
          <p:cNvPr id="3" name="Date Placeholder 2"/>
          <p:cNvSpPr>
            <a:spLocks noGrp="1"/>
          </p:cNvSpPr>
          <p:nvPr>
            <p:ph type="dt" idx="1"/>
          </p:nvPr>
        </p:nvSpPr>
        <p:spPr>
          <a:xfrm>
            <a:off x="3939467" y="0"/>
            <a:ext cx="3013763" cy="461804"/>
          </a:xfrm>
          <a:prstGeom prst="rect">
            <a:avLst/>
          </a:prstGeom>
        </p:spPr>
        <p:txBody>
          <a:bodyPr vert="horz" lIns="92491" tIns="46247" rIns="92491" bIns="46247" rtlCol="0"/>
          <a:lstStyle>
            <a:lvl1pPr algn="r">
              <a:defRPr sz="1200"/>
            </a:lvl1pPr>
          </a:lstStyle>
          <a:p>
            <a:fld id="{ABB27677-F3A9-D141-AD95-3489262A22FF}" type="datetimeFigureOut">
              <a:rPr lang="en-US" smtClean="0"/>
              <a:pPr/>
              <a:t>1/20/2016</a:t>
            </a:fld>
            <a:endParaRPr lang="en-US" dirty="0"/>
          </a:p>
        </p:txBody>
      </p:sp>
      <p:sp>
        <p:nvSpPr>
          <p:cNvPr id="4" name="Slide Image Placeholder 3"/>
          <p:cNvSpPr>
            <a:spLocks noGrp="1" noRot="1" noChangeAspect="1"/>
          </p:cNvSpPr>
          <p:nvPr>
            <p:ph type="sldImg" idx="2"/>
          </p:nvPr>
        </p:nvSpPr>
        <p:spPr>
          <a:xfrm>
            <a:off x="1168400" y="692150"/>
            <a:ext cx="4618038" cy="3463925"/>
          </a:xfrm>
          <a:prstGeom prst="rect">
            <a:avLst/>
          </a:prstGeom>
          <a:noFill/>
          <a:ln w="12700">
            <a:solidFill>
              <a:prstClr val="black"/>
            </a:solidFill>
          </a:ln>
        </p:spPr>
        <p:txBody>
          <a:bodyPr vert="horz" lIns="92491" tIns="46247" rIns="92491" bIns="46247" rtlCol="0" anchor="ctr"/>
          <a:lstStyle/>
          <a:p>
            <a:endParaRPr lang="en-US" dirty="0"/>
          </a:p>
        </p:txBody>
      </p:sp>
      <p:sp>
        <p:nvSpPr>
          <p:cNvPr id="5" name="Notes Placeholder 4"/>
          <p:cNvSpPr>
            <a:spLocks noGrp="1"/>
          </p:cNvSpPr>
          <p:nvPr>
            <p:ph type="body" sz="quarter" idx="3"/>
          </p:nvPr>
        </p:nvSpPr>
        <p:spPr>
          <a:xfrm>
            <a:off x="695484" y="4387136"/>
            <a:ext cx="5563870" cy="4156234"/>
          </a:xfrm>
          <a:prstGeom prst="rect">
            <a:avLst/>
          </a:prstGeom>
        </p:spPr>
        <p:txBody>
          <a:bodyPr vert="horz" lIns="92491" tIns="46247" rIns="92491" bIns="4624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70"/>
            <a:ext cx="3013763" cy="461804"/>
          </a:xfrm>
          <a:prstGeom prst="rect">
            <a:avLst/>
          </a:prstGeom>
        </p:spPr>
        <p:txBody>
          <a:bodyPr vert="horz" lIns="92491" tIns="46247" rIns="92491" bIns="4624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7" y="8772670"/>
            <a:ext cx="3013763" cy="461804"/>
          </a:xfrm>
          <a:prstGeom prst="rect">
            <a:avLst/>
          </a:prstGeom>
        </p:spPr>
        <p:txBody>
          <a:bodyPr vert="horz" lIns="92491" tIns="46247" rIns="92491" bIns="46247" rtlCol="0" anchor="b"/>
          <a:lstStyle>
            <a:lvl1pPr algn="r">
              <a:defRPr sz="1200"/>
            </a:lvl1pPr>
          </a:lstStyle>
          <a:p>
            <a:fld id="{27EB9982-C08E-4E4E-95A8-F5F10DCE2EF5}" type="slidenum">
              <a:rPr lang="en-US" smtClean="0"/>
              <a:pPr/>
              <a:t>‹#›</a:t>
            </a:fld>
            <a:endParaRPr lang="en-US" dirty="0"/>
          </a:p>
        </p:txBody>
      </p:sp>
    </p:spTree>
    <p:extLst>
      <p:ext uri="{BB962C8B-B14F-4D97-AF65-F5344CB8AC3E}">
        <p14:creationId xmlns:p14="http://schemas.microsoft.com/office/powerpoint/2010/main" val="930266838"/>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fld id="{27EB9982-C08E-4E4E-95A8-F5F10DCE2EF5}" type="slidenum">
              <a:rPr lang="en-US" smtClean="0"/>
              <a:pPr/>
              <a:t>1</a:t>
            </a:fld>
            <a:endParaRPr lang="en-US" dirty="0"/>
          </a:p>
        </p:txBody>
      </p:sp>
    </p:spTree>
    <p:extLst>
      <p:ext uri="{BB962C8B-B14F-4D97-AF65-F5344CB8AC3E}">
        <p14:creationId xmlns:p14="http://schemas.microsoft.com/office/powerpoint/2010/main" val="259023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EB9982-C08E-4E4E-95A8-F5F10DCE2EF5}" type="slidenum">
              <a:rPr lang="en-US" smtClean="0"/>
              <a:pPr/>
              <a:t>13</a:t>
            </a:fld>
            <a:endParaRPr lang="en-US" dirty="0"/>
          </a:p>
        </p:txBody>
      </p:sp>
    </p:spTree>
    <p:extLst>
      <p:ext uri="{BB962C8B-B14F-4D97-AF65-F5344CB8AC3E}">
        <p14:creationId xmlns:p14="http://schemas.microsoft.com/office/powerpoint/2010/main" val="420044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T_ Bullet Text">
    <p:spTree>
      <p:nvGrpSpPr>
        <p:cNvPr id="1" name=""/>
        <p:cNvGrpSpPr/>
        <p:nvPr/>
      </p:nvGrpSpPr>
      <p:grpSpPr>
        <a:xfrm>
          <a:off x="0" y="0"/>
          <a:ext cx="0" cy="0"/>
          <a:chOff x="0" y="0"/>
          <a:chExt cx="0" cy="0"/>
        </a:xfrm>
      </p:grpSpPr>
      <p:sp>
        <p:nvSpPr>
          <p:cNvPr id="10" name="Title Placeholder 14"/>
          <p:cNvSpPr>
            <a:spLocks noGrp="1"/>
          </p:cNvSpPr>
          <p:nvPr>
            <p:ph type="title"/>
          </p:nvPr>
        </p:nvSpPr>
        <p:spPr>
          <a:xfrm>
            <a:off x="228600" y="365760"/>
            <a:ext cx="8595360" cy="548640"/>
          </a:xfrm>
          <a:prstGeom prst="rect">
            <a:avLst/>
          </a:prstGeom>
        </p:spPr>
        <p:txBody>
          <a:bodyPr vert="horz" lIns="0" tIns="0" rIns="0" bIns="0" rtlCol="0" anchor="t" anchorCtr="0">
            <a:noAutofit/>
          </a:bodyPr>
          <a:lstStyle>
            <a:lvl1pPr>
              <a:defRPr sz="2800">
                <a:latin typeface="+mj-lt"/>
              </a:defRPr>
            </a:lvl1pPr>
          </a:lstStyle>
          <a:p>
            <a:r>
              <a:rPr lang="en-US" dirty="0" smtClean="0"/>
              <a:t>Click to edit Master title style</a:t>
            </a:r>
            <a:endParaRPr lang="en-US" dirty="0"/>
          </a:p>
        </p:txBody>
      </p:sp>
      <p:sp>
        <p:nvSpPr>
          <p:cNvPr id="11" name="Text Placeholder 15"/>
          <p:cNvSpPr>
            <a:spLocks noGrp="1" noChangeAspect="1"/>
          </p:cNvSpPr>
          <p:nvPr>
            <p:ph idx="1"/>
          </p:nvPr>
        </p:nvSpPr>
        <p:spPr>
          <a:xfrm>
            <a:off x="228600" y="1143000"/>
            <a:ext cx="8595360" cy="4846638"/>
          </a:xfrm>
          <a:prstGeom prst="rect">
            <a:avLst/>
          </a:prstGeom>
        </p:spPr>
        <p:txBody>
          <a:bodyPr vert="horz" lIns="0" tIns="0" rIns="0" bIns="0" rtlCol="0">
            <a:normAutofit/>
          </a:bodyPr>
          <a:lstStyle>
            <a:lvl1pPr>
              <a:spcAft>
                <a:spcPts val="0"/>
              </a:spcAft>
              <a:buClr>
                <a:schemeClr val="accent6">
                  <a:lumMod val="75000"/>
                </a:schemeClr>
              </a:buClr>
              <a:defRPr sz="2400"/>
            </a:lvl1pPr>
            <a:lvl2pPr marL="457200" indent="-228600">
              <a:buClr>
                <a:srgbClr val="F95D0D"/>
              </a:buClr>
              <a:defRPr sz="2200"/>
            </a:lvl2pPr>
            <a:lvl3pPr indent="-228600">
              <a:buClr>
                <a:schemeClr val="accent6">
                  <a:lumMod val="75000"/>
                </a:schemeClr>
              </a:buClr>
              <a:defRPr sz="2000"/>
            </a:lvl3pPr>
            <a:lvl4pPr marL="914400" indent="-228600">
              <a:buClr>
                <a:srgbClr val="F95D0D"/>
              </a:buClr>
              <a:defRPr sz="1800"/>
            </a:lvl4pPr>
            <a:lvl5pPr marL="1143000" indent="-228600">
              <a:buClr>
                <a:schemeClr val="accent6">
                  <a:lumMod val="75000"/>
                </a:schemeClr>
              </a:buClr>
              <a:buFont typeface="Arial"/>
              <a:buChar cha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636262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_Text Blank">
    <p:spTree>
      <p:nvGrpSpPr>
        <p:cNvPr id="1" name=""/>
        <p:cNvGrpSpPr/>
        <p:nvPr/>
      </p:nvGrpSpPr>
      <p:grpSpPr>
        <a:xfrm>
          <a:off x="0" y="0"/>
          <a:ext cx="0" cy="0"/>
          <a:chOff x="0" y="0"/>
          <a:chExt cx="0" cy="0"/>
        </a:xfrm>
      </p:grpSpPr>
      <p:sp>
        <p:nvSpPr>
          <p:cNvPr id="13" name="Title 1"/>
          <p:cNvSpPr>
            <a:spLocks noGrp="1"/>
          </p:cNvSpPr>
          <p:nvPr>
            <p:ph type="title"/>
          </p:nvPr>
        </p:nvSpPr>
        <p:spPr>
          <a:xfrm>
            <a:off x="228600" y="365760"/>
            <a:ext cx="8595360" cy="548640"/>
          </a:xfrm>
        </p:spPr>
        <p:txBody>
          <a:bodyPr/>
          <a:lstStyle/>
          <a:p>
            <a:r>
              <a:rPr lang="en-US" dirty="0" smtClean="0"/>
              <a:t>Click to edit Master title style</a:t>
            </a:r>
            <a:endParaRPr lang="en-US" dirty="0"/>
          </a:p>
        </p:txBody>
      </p:sp>
      <p:sp>
        <p:nvSpPr>
          <p:cNvPr id="6" name="Text Placeholder 15"/>
          <p:cNvSpPr>
            <a:spLocks noGrp="1" noChangeAspect="1"/>
          </p:cNvSpPr>
          <p:nvPr>
            <p:ph idx="1"/>
          </p:nvPr>
        </p:nvSpPr>
        <p:spPr>
          <a:xfrm>
            <a:off x="228600" y="1143000"/>
            <a:ext cx="8595360" cy="4846638"/>
          </a:xfrm>
          <a:prstGeom prst="rect">
            <a:avLst/>
          </a:prstGeom>
        </p:spPr>
        <p:txBody>
          <a:bodyPr vert="horz" lIns="0" tIns="0" rIns="0" bIns="0" rtlCol="0">
            <a:normAutofit/>
          </a:bodyPr>
          <a:lstStyle>
            <a:lvl1pPr marL="0" indent="0">
              <a:spcAft>
                <a:spcPts val="0"/>
              </a:spcAft>
              <a:buClr>
                <a:srgbClr val="F95D0D"/>
              </a:buClr>
              <a:buNone/>
              <a:defRPr sz="2400"/>
            </a:lvl1pPr>
            <a:lvl2pPr marL="457200" indent="-228600">
              <a:buClr>
                <a:srgbClr val="F95D0D"/>
              </a:buClr>
              <a:defRPr sz="2200"/>
            </a:lvl2pPr>
            <a:lvl3pPr indent="-228600">
              <a:buClr>
                <a:srgbClr val="F95D0D"/>
              </a:buClr>
              <a:defRPr sz="2000"/>
            </a:lvl3pPr>
            <a:lvl4pPr marL="914400" indent="-228600">
              <a:buClr>
                <a:srgbClr val="F95D0D"/>
              </a:buClr>
              <a:defRPr sz="1800"/>
            </a:lvl4pPr>
            <a:lvl5pPr>
              <a:buClr>
                <a:srgbClr val="F95D0D"/>
              </a:buClr>
              <a:defRPr sz="1600"/>
            </a:lvl5pPr>
          </a:lstStyle>
          <a:p>
            <a:pPr lvl="0"/>
            <a:r>
              <a:rPr lang="en-US" dirty="0" smtClean="0"/>
              <a:t>Click to edit Master text style</a:t>
            </a:r>
          </a:p>
        </p:txBody>
      </p:sp>
      <p:sp>
        <p:nvSpPr>
          <p:cNvPr id="5" name="Rectangle 4"/>
          <p:cNvSpPr/>
          <p:nvPr userDrawn="1"/>
        </p:nvSpPr>
        <p:spPr>
          <a:xfrm>
            <a:off x="243840" y="974910"/>
            <a:ext cx="8747760" cy="114300"/>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37881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_Text_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365760"/>
            <a:ext cx="8595360" cy="548640"/>
          </a:xfrm>
          <a:prstGeom prst="rect">
            <a:avLst/>
          </a:prstGeom>
        </p:spPr>
        <p:txBody>
          <a:bodyPr lIns="0" tIns="0" rIns="0" bIns="0" anchor="t" anchorCtr="0"/>
          <a:lstStyle>
            <a:lvl1pPr>
              <a:defRPr sz="2800" cap="none">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1" y="1234440"/>
            <a:ext cx="4025900" cy="594360"/>
          </a:xfrm>
          <a:prstGeom prst="rect">
            <a:avLst/>
          </a:prstGeom>
          <a:solidFill>
            <a:schemeClr val="accent6"/>
          </a:solidFill>
        </p:spPr>
        <p:txBody>
          <a:bodyPr lIns="91440" tIns="45720" rIns="91440" bIns="45720" anchor="ctr" anchorCtr="0">
            <a:normAutofit/>
          </a:bodyPr>
          <a:lstStyle>
            <a:lvl1pPr marL="0" indent="0">
              <a:buNone/>
              <a:defRPr lang="en-US" sz="1400" b="0" kern="1200" cap="all" spc="400" baseline="0" dirty="0" smtClean="0">
                <a:solidFill>
                  <a:srgbClr val="FFFFFF"/>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smtClean="0"/>
              <a:t>Click to edit Master text styles</a:t>
            </a:r>
          </a:p>
        </p:txBody>
      </p:sp>
      <p:sp>
        <p:nvSpPr>
          <p:cNvPr id="14" name="Text Placeholder 13"/>
          <p:cNvSpPr>
            <a:spLocks noGrp="1"/>
          </p:cNvSpPr>
          <p:nvPr>
            <p:ph type="body" sz="quarter" idx="13"/>
          </p:nvPr>
        </p:nvSpPr>
        <p:spPr>
          <a:xfrm>
            <a:off x="228600" y="1965960"/>
            <a:ext cx="4025901" cy="3657600"/>
          </a:xfrm>
        </p:spPr>
        <p:txBody>
          <a:bodyPr/>
          <a:lstStyle>
            <a:lvl1pPr marL="290513" indent="-171450">
              <a:defRPr sz="2400"/>
            </a:lvl1pPr>
            <a:lvl2pPr marL="402336" indent="-164592">
              <a:defRPr/>
            </a:lvl2pPr>
            <a:lvl3pPr marL="1430338" indent="-1192213">
              <a:buFont typeface="Lucida Grande"/>
              <a:buChar char="–"/>
              <a:defRPr lang="en-US" sz="2000" kern="1200" dirty="0" smtClean="0">
                <a:solidFill>
                  <a:srgbClr val="3C536F"/>
                </a:solidFill>
                <a:latin typeface="+mn-lt"/>
                <a:ea typeface="+mn-ea"/>
                <a:cs typeface="+mn-cs"/>
              </a:defRPr>
            </a:lvl3pPr>
            <a:lvl4pPr marL="859536" indent="-173736">
              <a:defRPr/>
            </a:lvl4pPr>
            <a:lvl5pPr marL="859536" indent="-173736">
              <a:buFont typeface="Lucida Grande"/>
              <a:buChar char="–"/>
              <a:defRPr lang="en-US" sz="1600" kern="1200" dirty="0">
                <a:solidFill>
                  <a:srgbClr val="3C536F"/>
                </a:solidFill>
                <a:latin typeface="+mn-lt"/>
                <a:ea typeface="+mn-ea"/>
                <a:cs typeface="+mn-cs"/>
              </a:defRPr>
            </a:lvl5pPr>
          </a:lstStyle>
          <a:p>
            <a:pPr lvl="0"/>
            <a:r>
              <a:rPr lang="en-US" dirty="0" smtClean="0"/>
              <a:t>Click to edit Master text styles</a:t>
            </a:r>
          </a:p>
          <a:p>
            <a:pPr marL="402336" marR="0" lvl="2" indent="-164592"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Second level</a:t>
            </a:r>
          </a:p>
          <a:p>
            <a:pPr marL="402336" marR="0" lvl="2" indent="-164592"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Third level</a:t>
            </a:r>
          </a:p>
          <a:p>
            <a:pPr marL="859536" marR="0" lvl="4" indent="-173736"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Fourth level</a:t>
            </a:r>
          </a:p>
          <a:p>
            <a:pPr marL="859536" marR="0" lvl="4" indent="-173736"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Fifth level</a:t>
            </a:r>
            <a:endParaRPr lang="en-US" dirty="0"/>
          </a:p>
        </p:txBody>
      </p:sp>
      <p:sp>
        <p:nvSpPr>
          <p:cNvPr id="15" name="Text Placeholder 2"/>
          <p:cNvSpPr>
            <a:spLocks noGrp="1"/>
          </p:cNvSpPr>
          <p:nvPr>
            <p:ph type="body" idx="14"/>
          </p:nvPr>
        </p:nvSpPr>
        <p:spPr>
          <a:xfrm>
            <a:off x="4724400" y="1234440"/>
            <a:ext cx="4009613" cy="594360"/>
          </a:xfrm>
          <a:prstGeom prst="rect">
            <a:avLst/>
          </a:prstGeom>
          <a:solidFill>
            <a:schemeClr val="accent6"/>
          </a:solidFill>
        </p:spPr>
        <p:txBody>
          <a:bodyPr lIns="91440" tIns="45720" rIns="91440" bIns="45720" anchor="ctr" anchorCtr="0">
            <a:normAutofit/>
          </a:bodyPr>
          <a:lstStyle>
            <a:lvl1pPr marL="0" indent="0">
              <a:buNone/>
              <a:defRPr lang="en-US" sz="1400" b="0" kern="1200" cap="all" spc="400" baseline="0" dirty="0" smtClean="0">
                <a:solidFill>
                  <a:srgbClr val="FFFFFF"/>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dirty="0" smtClean="0"/>
              <a:t>Click to edit Master text styles</a:t>
            </a:r>
          </a:p>
        </p:txBody>
      </p:sp>
      <p:sp>
        <p:nvSpPr>
          <p:cNvPr id="16" name="Text Placeholder 13"/>
          <p:cNvSpPr>
            <a:spLocks noGrp="1"/>
          </p:cNvSpPr>
          <p:nvPr>
            <p:ph type="body" sz="quarter" idx="15"/>
          </p:nvPr>
        </p:nvSpPr>
        <p:spPr>
          <a:xfrm>
            <a:off x="4724400" y="1965960"/>
            <a:ext cx="4009613" cy="3657600"/>
          </a:xfrm>
        </p:spPr>
        <p:txBody>
          <a:bodyPr/>
          <a:lstStyle>
            <a:lvl1pPr marL="461963" indent="-342900">
              <a:defRPr lang="en-US" sz="2400" b="0" kern="1200" dirty="0" smtClean="0">
                <a:solidFill>
                  <a:srgbClr val="3C536F"/>
                </a:solidFill>
                <a:latin typeface="+mn-lt"/>
                <a:ea typeface="+mn-ea"/>
                <a:cs typeface="+mn-cs"/>
              </a:defRPr>
            </a:lvl1pPr>
            <a:lvl2pPr marL="402336" indent="-164592">
              <a:defRPr/>
            </a:lvl2pPr>
            <a:lvl3pPr marL="402336" indent="-164592">
              <a:buFont typeface="Lucida Grande"/>
              <a:buChar char="–"/>
              <a:defRPr lang="en-US" sz="2000" kern="1200" dirty="0" smtClean="0">
                <a:solidFill>
                  <a:srgbClr val="3C536F"/>
                </a:solidFill>
                <a:latin typeface="+mn-lt"/>
                <a:ea typeface="+mn-ea"/>
                <a:cs typeface="+mn-cs"/>
              </a:defRPr>
            </a:lvl3pPr>
            <a:lvl4pPr marL="859536" indent="-173736">
              <a:defRPr/>
            </a:lvl4pPr>
            <a:lvl5pPr marL="859536" indent="-173736">
              <a:buFont typeface="Lucida Grande"/>
              <a:buChar char="–"/>
              <a:defRPr lang="en-US" sz="1600" kern="1200" dirty="0">
                <a:solidFill>
                  <a:srgbClr val="3C536F"/>
                </a:solidFill>
                <a:latin typeface="+mn-lt"/>
                <a:ea typeface="+mn-ea"/>
                <a:cs typeface="+mn-cs"/>
              </a:defRPr>
            </a:lvl5pPr>
          </a:lstStyle>
          <a:p>
            <a:pPr marL="290513" marR="0" lvl="0" indent="-171450" algn="l" defTabSz="457200" rtl="0" eaLnBrk="1" fontAlgn="auto" latinLnBrk="0" hangingPunct="1">
              <a:lnSpc>
                <a:spcPct val="100000"/>
              </a:lnSpc>
              <a:spcBef>
                <a:spcPts val="300"/>
              </a:spcBef>
              <a:spcAft>
                <a:spcPts val="0"/>
              </a:spcAft>
              <a:buClr>
                <a:srgbClr val="F95D0D"/>
              </a:buClr>
              <a:buSzTx/>
              <a:buFont typeface="Arial"/>
              <a:buChar char="•"/>
              <a:tabLst/>
            </a:pPr>
            <a:r>
              <a:rPr lang="en-US" dirty="0" smtClean="0"/>
              <a:t>Click to edit Master text styles</a:t>
            </a:r>
          </a:p>
          <a:p>
            <a:pPr marL="402336" marR="0" lvl="2" indent="-164592"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Second level</a:t>
            </a:r>
          </a:p>
          <a:p>
            <a:pPr marL="402336" marR="0" lvl="2" indent="-164592"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Third level</a:t>
            </a:r>
          </a:p>
          <a:p>
            <a:pPr marL="859536" marR="0" lvl="4" indent="-173736"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Fourth level</a:t>
            </a:r>
          </a:p>
          <a:p>
            <a:pPr marL="859536" marR="0" lvl="4" indent="-173736" algn="l" defTabSz="457200" rtl="0" eaLnBrk="1" fontAlgn="auto" latinLnBrk="0" hangingPunct="1">
              <a:lnSpc>
                <a:spcPct val="100000"/>
              </a:lnSpc>
              <a:spcBef>
                <a:spcPts val="300"/>
              </a:spcBef>
              <a:spcAft>
                <a:spcPts val="0"/>
              </a:spcAft>
              <a:buClr>
                <a:srgbClr val="F95D0D"/>
              </a:buClr>
              <a:buSzPct val="80000"/>
              <a:buFont typeface="Lucida Grande"/>
              <a:buChar char="–"/>
              <a:tabLst/>
            </a:pPr>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_NewSection_external">
    <p:spTree>
      <p:nvGrpSpPr>
        <p:cNvPr id="1" name=""/>
        <p:cNvGrpSpPr/>
        <p:nvPr/>
      </p:nvGrpSpPr>
      <p:grpSpPr>
        <a:xfrm>
          <a:off x="0" y="0"/>
          <a:ext cx="0" cy="0"/>
          <a:chOff x="0" y="0"/>
          <a:chExt cx="0" cy="0"/>
        </a:xfrm>
      </p:grpSpPr>
      <p:sp>
        <p:nvSpPr>
          <p:cNvPr id="3" name="Rectangle 2"/>
          <p:cNvSpPr/>
          <p:nvPr userDrawn="1"/>
        </p:nvSpPr>
        <p:spPr>
          <a:xfrm>
            <a:off x="-3732" y="5495544"/>
            <a:ext cx="9147731" cy="1371600"/>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ight Triangle 6"/>
          <p:cNvSpPr>
            <a:spLocks noChangeAspect="1"/>
          </p:cNvSpPr>
          <p:nvPr/>
        </p:nvSpPr>
        <p:spPr>
          <a:xfrm>
            <a:off x="25400" y="4125383"/>
            <a:ext cx="2774949" cy="2743200"/>
          </a:xfrm>
          <a:prstGeom prst="rtTriangle">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4" name="Isosceles Triangle 3"/>
          <p:cNvSpPr/>
          <p:nvPr userDrawn="1"/>
        </p:nvSpPr>
        <p:spPr>
          <a:xfrm rot="5400000">
            <a:off x="-696054" y="4760557"/>
            <a:ext cx="2806701" cy="1422054"/>
          </a:xfrm>
          <a:custGeom>
            <a:avLst/>
            <a:gdLst>
              <a:gd name="connsiteX0" fmla="*/ 0 w 2753784"/>
              <a:gd name="connsiteY0" fmla="*/ 1422051 h 1422051"/>
              <a:gd name="connsiteX1" fmla="*/ 1376892 w 2753784"/>
              <a:gd name="connsiteY1" fmla="*/ 0 h 1422051"/>
              <a:gd name="connsiteX2" fmla="*/ 2753784 w 2753784"/>
              <a:gd name="connsiteY2" fmla="*/ 1422051 h 1422051"/>
              <a:gd name="connsiteX3" fmla="*/ 0 w 2753784"/>
              <a:gd name="connsiteY3" fmla="*/ 1422051 h 1422051"/>
              <a:gd name="connsiteX0" fmla="*/ 0 w 2806701"/>
              <a:gd name="connsiteY0" fmla="*/ 1422054 h 1422054"/>
              <a:gd name="connsiteX1" fmla="*/ 1429809 w 2806701"/>
              <a:gd name="connsiteY1" fmla="*/ 0 h 1422054"/>
              <a:gd name="connsiteX2" fmla="*/ 2806701 w 2806701"/>
              <a:gd name="connsiteY2" fmla="*/ 1422051 h 1422054"/>
              <a:gd name="connsiteX3" fmla="*/ 0 w 2806701"/>
              <a:gd name="connsiteY3" fmla="*/ 1422054 h 1422054"/>
            </a:gdLst>
            <a:ahLst/>
            <a:cxnLst>
              <a:cxn ang="0">
                <a:pos x="connsiteX0" y="connsiteY0"/>
              </a:cxn>
              <a:cxn ang="0">
                <a:pos x="connsiteX1" y="connsiteY1"/>
              </a:cxn>
              <a:cxn ang="0">
                <a:pos x="connsiteX2" y="connsiteY2"/>
              </a:cxn>
              <a:cxn ang="0">
                <a:pos x="connsiteX3" y="connsiteY3"/>
              </a:cxn>
            </a:cxnLst>
            <a:rect l="l" t="t" r="r" b="b"/>
            <a:pathLst>
              <a:path w="2806701" h="1422054">
                <a:moveTo>
                  <a:pt x="0" y="1422054"/>
                </a:moveTo>
                <a:lnTo>
                  <a:pt x="1429809" y="0"/>
                </a:lnTo>
                <a:lnTo>
                  <a:pt x="2806701" y="1422051"/>
                </a:lnTo>
                <a:lnTo>
                  <a:pt x="0" y="1422054"/>
                </a:lnTo>
                <a:close/>
              </a:path>
            </a:pathLst>
          </a:custGeom>
          <a:pattFill prst="dkHorz">
            <a:fgClr>
              <a:schemeClr val="accent6">
                <a:lumMod val="20000"/>
                <a:lumOff val="80000"/>
              </a:schemeClr>
            </a:fgClr>
            <a:bgClr>
              <a:srgbClr val="8CAAB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0000"/>
              </a:solidFill>
            </a:endParaRPr>
          </a:p>
        </p:txBody>
      </p:sp>
      <p:sp>
        <p:nvSpPr>
          <p:cNvPr id="13" name="Title 1"/>
          <p:cNvSpPr>
            <a:spLocks noGrp="1"/>
          </p:cNvSpPr>
          <p:nvPr>
            <p:ph type="ctrTitle"/>
          </p:nvPr>
        </p:nvSpPr>
        <p:spPr>
          <a:xfrm>
            <a:off x="1418325" y="1676400"/>
            <a:ext cx="5410200" cy="1204306"/>
          </a:xfrm>
          <a:prstGeom prst="rect">
            <a:avLst/>
          </a:prstGeom>
        </p:spPr>
        <p:txBody>
          <a:bodyPr bIns="9144" anchor="b"/>
          <a:lstStyle>
            <a:lvl1pPr>
              <a:defRPr sz="3400"/>
            </a:lvl1pPr>
          </a:lstStyle>
          <a:p>
            <a:r>
              <a:rPr lang="en-US" dirty="0" smtClean="0"/>
              <a:t>Click to edit Master title style</a:t>
            </a:r>
            <a:endParaRPr lang="en-US" dirty="0"/>
          </a:p>
        </p:txBody>
      </p:sp>
      <p:sp>
        <p:nvSpPr>
          <p:cNvPr id="14" name="Subtitle 2"/>
          <p:cNvSpPr>
            <a:spLocks noGrp="1"/>
          </p:cNvSpPr>
          <p:nvPr>
            <p:ph type="subTitle" idx="1"/>
          </p:nvPr>
        </p:nvSpPr>
        <p:spPr>
          <a:xfrm rot="1089">
            <a:off x="1418376" y="2922090"/>
            <a:ext cx="5439636" cy="329259"/>
          </a:xfrm>
          <a:prstGeom prst="rect">
            <a:avLst/>
          </a:prstGeom>
        </p:spPr>
        <p:txBody>
          <a:bodyPr tIns="9144">
            <a:normAutofit/>
          </a:bodyPr>
          <a:lstStyle>
            <a:lvl1pPr marL="0" indent="0" algn="l">
              <a:buNone/>
              <a:defRPr kumimoji="0" lang="en-US" sz="1400" b="0" i="0" u="none" strike="noStrike" kern="1200" cap="all" spc="400" normalizeH="0" baseline="0" noProof="0" dirty="0" smtClean="0">
                <a:ln>
                  <a:noFill/>
                </a:ln>
                <a:solidFill>
                  <a:schemeClr val="accent6"/>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10" name="Rectangle 9"/>
          <p:cNvSpPr/>
          <p:nvPr userDrawn="1"/>
        </p:nvSpPr>
        <p:spPr>
          <a:xfrm>
            <a:off x="7546604" y="6359104"/>
            <a:ext cx="1424940" cy="304800"/>
          </a:xfrm>
          <a:prstGeom prst="rect">
            <a:avLst/>
          </a:prstGeom>
          <a:solidFill>
            <a:schemeClr val="accent6"/>
          </a:solidFill>
          <a:ln>
            <a:noFill/>
          </a:ln>
          <a:effectLst>
            <a:outerShdw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Subtitle 2"/>
          <p:cNvSpPr txBox="1">
            <a:spLocks/>
          </p:cNvSpPr>
          <p:nvPr userDrawn="1"/>
        </p:nvSpPr>
        <p:spPr>
          <a:xfrm rot="1089">
            <a:off x="1427836" y="1346280"/>
            <a:ext cx="5430229" cy="329259"/>
          </a:xfrm>
          <a:prstGeom prst="rect">
            <a:avLst/>
          </a:prstGeom>
        </p:spPr>
        <p:txBody>
          <a:bodyPr vert="horz" lIns="0" tIns="9144" rIns="0" bIns="0" rtlCol="0">
            <a:noAutofit/>
          </a:bodyPr>
          <a:lstStyle>
            <a:lvl1pPr marL="0" marR="0" indent="0" algn="l" defTabSz="457200" rtl="0" eaLnBrk="1" fontAlgn="auto" latinLnBrk="0" hangingPunct="1">
              <a:lnSpc>
                <a:spcPct val="100000"/>
              </a:lnSpc>
              <a:spcBef>
                <a:spcPts val="300"/>
              </a:spcBef>
              <a:spcAft>
                <a:spcPts val="0"/>
              </a:spcAft>
              <a:buClr>
                <a:srgbClr val="F95D0D"/>
              </a:buClr>
              <a:buSzTx/>
              <a:buFont typeface="Arial"/>
              <a:buNone/>
              <a:tabLst/>
              <a:defRPr kumimoji="0" lang="en-US" sz="1400" b="0" i="0" u="none" strike="noStrike" kern="1200" cap="all" spc="400" normalizeH="0" baseline="0" noProof="0" dirty="0" smtClean="0">
                <a:ln>
                  <a:noFill/>
                </a:ln>
                <a:solidFill>
                  <a:schemeClr val="accent6"/>
                </a:solidFill>
                <a:effectLst/>
                <a:uLnTx/>
                <a:uFillTx/>
                <a:latin typeface="+mn-lt"/>
                <a:ea typeface="+mj-ea"/>
                <a:cs typeface="Tunga" pitchFamily="2"/>
              </a:defRPr>
            </a:lvl1pPr>
            <a:lvl2pPr marL="457200" marR="0" indent="0" algn="ctr" defTabSz="457200" rtl="0" eaLnBrk="1" fontAlgn="auto" latinLnBrk="0" hangingPunct="1">
              <a:lnSpc>
                <a:spcPct val="100000"/>
              </a:lnSpc>
              <a:spcBef>
                <a:spcPts val="300"/>
              </a:spcBef>
              <a:spcAft>
                <a:spcPts val="0"/>
              </a:spcAft>
              <a:buClr>
                <a:srgbClr val="F95D0D"/>
              </a:buClr>
              <a:buSzPct val="80000"/>
              <a:buFont typeface="Arial"/>
              <a:buNone/>
              <a:tabLst/>
              <a:defRPr sz="2200" kern="1200">
                <a:solidFill>
                  <a:schemeClr val="tx1">
                    <a:tint val="75000"/>
                  </a:schemeClr>
                </a:solidFill>
                <a:latin typeface="+mn-lt"/>
                <a:ea typeface="+mn-ea"/>
                <a:cs typeface="+mn-cs"/>
              </a:defRPr>
            </a:lvl2pPr>
            <a:lvl3pPr marL="914400" marR="0" indent="0" algn="ctr" defTabSz="457200" rtl="0" eaLnBrk="1" fontAlgn="auto" latinLnBrk="0" hangingPunct="1">
              <a:lnSpc>
                <a:spcPct val="100000"/>
              </a:lnSpc>
              <a:spcBef>
                <a:spcPts val="300"/>
              </a:spcBef>
              <a:spcAft>
                <a:spcPts val="0"/>
              </a:spcAft>
              <a:buClr>
                <a:srgbClr val="F95D0D"/>
              </a:buClr>
              <a:buSzPct val="80000"/>
              <a:buFont typeface="Arial"/>
              <a:buNone/>
              <a:tabLst/>
              <a:defRPr sz="2000" kern="1200">
                <a:solidFill>
                  <a:schemeClr val="tx1">
                    <a:tint val="75000"/>
                  </a:schemeClr>
                </a:solidFill>
                <a:latin typeface="+mn-lt"/>
                <a:ea typeface="+mn-ea"/>
                <a:cs typeface="+mn-cs"/>
              </a:defRPr>
            </a:lvl3pPr>
            <a:lvl4pPr marL="1371600" marR="0" indent="0" algn="ctr" defTabSz="457200" rtl="0" eaLnBrk="1" fontAlgn="auto" latinLnBrk="0" hangingPunct="1">
              <a:lnSpc>
                <a:spcPct val="100000"/>
              </a:lnSpc>
              <a:spcBef>
                <a:spcPts val="300"/>
              </a:spcBef>
              <a:spcAft>
                <a:spcPts val="0"/>
              </a:spcAft>
              <a:buClr>
                <a:srgbClr val="F95D0D"/>
              </a:buClr>
              <a:buSzPct val="80000"/>
              <a:buFont typeface="Arial"/>
              <a:buNone/>
              <a:tabLst/>
              <a:defRPr sz="1600" kern="1200">
                <a:solidFill>
                  <a:schemeClr val="tx1">
                    <a:tint val="75000"/>
                  </a:schemeClr>
                </a:solidFill>
                <a:latin typeface="+mn-lt"/>
                <a:ea typeface="+mn-ea"/>
                <a:cs typeface="+mn-cs"/>
              </a:defRPr>
            </a:lvl4pPr>
            <a:lvl5pPr marL="1828800" marR="0" indent="0" algn="ctr" defTabSz="457200" rtl="0" eaLnBrk="1" fontAlgn="auto" latinLnBrk="0" hangingPunct="1">
              <a:lnSpc>
                <a:spcPct val="100000"/>
              </a:lnSpc>
              <a:spcBef>
                <a:spcPts val="300"/>
              </a:spcBef>
              <a:spcAft>
                <a:spcPts val="0"/>
              </a:spcAft>
              <a:buClr>
                <a:srgbClr val="F95D0D"/>
              </a:buClr>
              <a:buSzPct val="80000"/>
              <a:buFont typeface="Arial"/>
              <a:buNone/>
              <a:tabLst/>
              <a:defRPr sz="1600" kern="1200">
                <a:solidFill>
                  <a:schemeClr val="tx1">
                    <a:tint val="75000"/>
                  </a:schemeClr>
                </a:solidFill>
                <a:latin typeface="+mn-lt"/>
                <a:ea typeface="+mn-ea"/>
                <a:cs typeface="+mn-cs"/>
              </a:defRPr>
            </a:lvl5pPr>
            <a:lvl6pPr marL="22860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pPr defTabSz="914400">
              <a:spcBef>
                <a:spcPts val="0"/>
              </a:spcBef>
              <a:buClr>
                <a:schemeClr val="accent1"/>
              </a:buClr>
              <a:buSzPct val="100000"/>
              <a:buFont typeface="Arial" pitchFamily="34" charset="0"/>
              <a:buNone/>
              <a:defRPr/>
            </a:pPr>
            <a:r>
              <a:rPr lang="en-US" sz="2800" b="1" dirty="0" smtClean="0">
                <a:solidFill>
                  <a:schemeClr val="accent2"/>
                </a:solidFill>
                <a:latin typeface="+mj-lt"/>
              </a:rPr>
              <a:t>PSEG</a:t>
            </a:r>
            <a:r>
              <a:rPr lang="en-US" sz="2800" b="1" baseline="0" dirty="0" smtClean="0">
                <a:solidFill>
                  <a:schemeClr val="accent2"/>
                </a:solidFill>
                <a:latin typeface="+mj-lt"/>
              </a:rPr>
              <a:t> Long island</a:t>
            </a:r>
            <a:endParaRPr lang="en-US" sz="2800" b="1" dirty="0" smtClean="0">
              <a:solidFill>
                <a:schemeClr val="accent2"/>
              </a:solidFill>
              <a:latin typeface="+mj-lt"/>
            </a:endParaRPr>
          </a:p>
        </p:txBody>
      </p:sp>
      <p:cxnSp>
        <p:nvCxnSpPr>
          <p:cNvPr id="5" name="Straight Connector 4"/>
          <p:cNvCxnSpPr>
            <a:stCxn id="4" idx="0"/>
            <a:endCxn id="7" idx="5"/>
          </p:cNvCxnSpPr>
          <p:nvPr userDrawn="1"/>
        </p:nvCxnSpPr>
        <p:spPr>
          <a:xfrm>
            <a:off x="-3731" y="4068234"/>
            <a:ext cx="1416606" cy="1428749"/>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a:stCxn id="4" idx="1"/>
          </p:cNvCxnSpPr>
          <p:nvPr userDrawn="1"/>
        </p:nvCxnSpPr>
        <p:spPr>
          <a:xfrm flipH="1">
            <a:off x="0" y="5498043"/>
            <a:ext cx="1418324" cy="1376892"/>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a:stCxn id="7" idx="5"/>
            <a:endCxn id="7" idx="4"/>
          </p:cNvCxnSpPr>
          <p:nvPr userDrawn="1"/>
        </p:nvCxnSpPr>
        <p:spPr>
          <a:xfrm>
            <a:off x="1412875" y="5496983"/>
            <a:ext cx="1387474" cy="137160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a:stCxn id="4" idx="1"/>
          </p:cNvCxnSpPr>
          <p:nvPr userDrawn="1"/>
        </p:nvCxnSpPr>
        <p:spPr>
          <a:xfrm flipV="1">
            <a:off x="1418324" y="5495544"/>
            <a:ext cx="7725676" cy="2499"/>
          </a:xfrm>
          <a:prstGeom prst="line">
            <a:avLst/>
          </a:prstGeom>
          <a:ln w="3175"/>
        </p:spPr>
        <p:style>
          <a:lnRef idx="1">
            <a:schemeClr val="dk1"/>
          </a:lnRef>
          <a:fillRef idx="0">
            <a:schemeClr val="dk1"/>
          </a:fillRef>
          <a:effectRef idx="0">
            <a:schemeClr val="dk1"/>
          </a:effectRef>
          <a:fontRef idx="minor">
            <a:schemeClr val="tx1"/>
          </a:fontRef>
        </p:style>
      </p:cxnSp>
      <p:pic>
        <p:nvPicPr>
          <p:cNvPr id="2" name="Picture 2" descr="PSEG_tag_16_2c_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99212" y="6053138"/>
            <a:ext cx="18288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
          <p:cNvSpPr txBox="1">
            <a:spLocks noChangeArrowheads="1"/>
          </p:cNvSpPr>
          <p:nvPr userDrawn="1"/>
        </p:nvSpPr>
        <p:spPr bwMode="auto">
          <a:xfrm>
            <a:off x="7894637" y="6007100"/>
            <a:ext cx="89376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E36C0A"/>
                </a:solidFill>
                <a:effectLst/>
                <a:latin typeface="Garamond" pitchFamily="18" charset="0"/>
                <a:cs typeface="Arial" pitchFamily="34" charset="0"/>
              </a:rPr>
              <a:t>LONG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E36C0A"/>
                </a:solidFill>
                <a:effectLst/>
                <a:latin typeface="Garamond" pitchFamily="18" charset="0"/>
                <a:cs typeface="Arial" pitchFamily="34" charset="0"/>
              </a:rPr>
              <a:t>ISLAND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8894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065000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T_NewSection_internal">
    <p:spTree>
      <p:nvGrpSpPr>
        <p:cNvPr id="1" name=""/>
        <p:cNvGrpSpPr/>
        <p:nvPr/>
      </p:nvGrpSpPr>
      <p:grpSpPr>
        <a:xfrm>
          <a:off x="0" y="0"/>
          <a:ext cx="0" cy="0"/>
          <a:chOff x="0" y="0"/>
          <a:chExt cx="0" cy="0"/>
        </a:xfrm>
      </p:grpSpPr>
      <p:sp>
        <p:nvSpPr>
          <p:cNvPr id="13" name="Title 1"/>
          <p:cNvSpPr>
            <a:spLocks noGrp="1"/>
          </p:cNvSpPr>
          <p:nvPr>
            <p:ph type="ctrTitle"/>
          </p:nvPr>
        </p:nvSpPr>
        <p:spPr>
          <a:xfrm>
            <a:off x="1418325" y="1676400"/>
            <a:ext cx="5410200" cy="1204306"/>
          </a:xfrm>
          <a:prstGeom prst="rect">
            <a:avLst/>
          </a:prstGeom>
        </p:spPr>
        <p:txBody>
          <a:bodyPr bIns="9144" anchor="b"/>
          <a:lstStyle>
            <a:lvl1pPr>
              <a:defRPr sz="3400"/>
            </a:lvl1pPr>
          </a:lstStyle>
          <a:p>
            <a:r>
              <a:rPr lang="en-US" smtClean="0"/>
              <a:t>Click to edit Master title style</a:t>
            </a:r>
            <a:endParaRPr lang="en-US" dirty="0"/>
          </a:p>
        </p:txBody>
      </p:sp>
      <p:sp>
        <p:nvSpPr>
          <p:cNvPr id="14" name="Subtitle 2"/>
          <p:cNvSpPr>
            <a:spLocks noGrp="1"/>
          </p:cNvSpPr>
          <p:nvPr>
            <p:ph type="subTitle" idx="1"/>
          </p:nvPr>
        </p:nvSpPr>
        <p:spPr>
          <a:xfrm rot="1089">
            <a:off x="1418376" y="2922086"/>
            <a:ext cx="5410145" cy="329259"/>
          </a:xfrm>
          <a:prstGeom prst="rect">
            <a:avLst/>
          </a:prstGeom>
        </p:spPr>
        <p:txBody>
          <a:bodyPr tIns="9144">
            <a:normAutofit/>
          </a:bodyPr>
          <a:lstStyle>
            <a:lvl1pPr marL="0" indent="0" algn="l">
              <a:buNone/>
              <a:defRPr kumimoji="0" lang="en-US" sz="1400" b="0" i="0" u="none" strike="noStrike" kern="1200" cap="all" spc="400" normalizeH="0" baseline="0" noProof="0" dirty="0" smtClean="0">
                <a:ln>
                  <a:noFill/>
                </a:ln>
                <a:solidFill>
                  <a:schemeClr val="accent6"/>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Tree>
    <p:extLst>
      <p:ext uri="{BB962C8B-B14F-4D97-AF65-F5344CB8AC3E}">
        <p14:creationId xmlns:p14="http://schemas.microsoft.com/office/powerpoint/2010/main" val="1961236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p:nvPr userDrawn="1"/>
        </p:nvSpPr>
        <p:spPr>
          <a:xfrm>
            <a:off x="228600" y="868681"/>
            <a:ext cx="8747760" cy="45719"/>
          </a:xfrm>
          <a:prstGeom prst="rect">
            <a:avLst/>
          </a:prstGeom>
          <a:solidFill>
            <a:schemeClr val="accent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415853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9190" y="365760"/>
            <a:ext cx="8574770" cy="54864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dirty="0" smtClean="0"/>
              <a:t>SF RFP WebEx - July 14, 2015</a:t>
            </a: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B51DB74-71EA-4414-939A-F87FE391BEEB}" type="slidenum">
              <a:rPr lang="en-US"/>
              <a:pPr>
                <a:defRPr/>
              </a:pPr>
              <a:t>‹#›</a:t>
            </a:fld>
            <a:endParaRPr lang="en-US" dirty="0"/>
          </a:p>
        </p:txBody>
      </p:sp>
      <p:sp>
        <p:nvSpPr>
          <p:cNvPr id="7" name="TextBox 6"/>
          <p:cNvSpPr txBox="1"/>
          <p:nvPr userDrawn="1"/>
        </p:nvSpPr>
        <p:spPr>
          <a:xfrm>
            <a:off x="6955665" y="0"/>
            <a:ext cx="2209800" cy="307777"/>
          </a:xfrm>
          <a:prstGeom prst="rect">
            <a:avLst/>
          </a:prstGeom>
          <a:noFill/>
        </p:spPr>
        <p:txBody>
          <a:bodyPr wrap="square" rtlCol="0">
            <a:spAutoFit/>
          </a:bodyPr>
          <a:lstStyle/>
          <a:p>
            <a:r>
              <a:rPr lang="en-US" sz="1400" b="1" dirty="0" smtClean="0">
                <a:solidFill>
                  <a:srgbClr val="FF0000"/>
                </a:solidFill>
              </a:rPr>
              <a:t>Session is being recorded</a:t>
            </a:r>
            <a:endParaRPr lang="en-US" sz="1400" b="1" dirty="0">
              <a:solidFill>
                <a:srgbClr val="FF0000"/>
              </a:solidFill>
            </a:endParaRPr>
          </a:p>
        </p:txBody>
      </p:sp>
    </p:spTree>
    <p:extLst>
      <p:ext uri="{BB962C8B-B14F-4D97-AF65-F5344CB8AC3E}">
        <p14:creationId xmlns:p14="http://schemas.microsoft.com/office/powerpoint/2010/main" val="17591300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Freeform 16"/>
          <p:cNvSpPr/>
          <p:nvPr/>
        </p:nvSpPr>
        <p:spPr>
          <a:xfrm>
            <a:off x="0" y="6400800"/>
            <a:ext cx="9144000" cy="45720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pattFill prst="dkHorz">
            <a:fgClr>
              <a:schemeClr val="accent6">
                <a:lumMod val="40000"/>
                <a:lumOff val="60000"/>
              </a:schemeClr>
            </a:fgClr>
            <a:bgClr>
              <a:srgbClr val="8CAABA"/>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rgbClr val="000000"/>
              </a:solidFill>
            </a:endParaRPr>
          </a:p>
        </p:txBody>
      </p:sp>
      <p:sp>
        <p:nvSpPr>
          <p:cNvPr id="18" name="Freeform 17"/>
          <p:cNvSpPr/>
          <p:nvPr/>
        </p:nvSpPr>
        <p:spPr>
          <a:xfrm>
            <a:off x="-2381" y="6322060"/>
            <a:ext cx="2423160" cy="54864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Placeholder 14"/>
          <p:cNvSpPr>
            <a:spLocks noGrp="1"/>
          </p:cNvSpPr>
          <p:nvPr>
            <p:ph type="title"/>
          </p:nvPr>
        </p:nvSpPr>
        <p:spPr>
          <a:xfrm>
            <a:off x="249190" y="365760"/>
            <a:ext cx="8574770" cy="548640"/>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16" name="Text Placeholder 15"/>
          <p:cNvSpPr>
            <a:spLocks noGrp="1"/>
          </p:cNvSpPr>
          <p:nvPr>
            <p:ph type="body" idx="1"/>
          </p:nvPr>
        </p:nvSpPr>
        <p:spPr>
          <a:xfrm>
            <a:off x="249190" y="1143000"/>
            <a:ext cx="8574770" cy="4846638"/>
          </a:xfrm>
          <a:prstGeom prst="rect">
            <a:avLst/>
          </a:prstGeom>
        </p:spPr>
        <p:txBody>
          <a:bodyPr vert="horz" lIns="0" tIns="0" rIns="0" bIns="0" rtlCol="0">
            <a:noAutofit/>
          </a:bodyPr>
          <a:lstStyle/>
          <a:p>
            <a:pPr marL="228600" marR="0" lvl="0" indent="-228600" algn="l" defTabSz="457200" rtl="0" eaLnBrk="1" fontAlgn="auto" latinLnBrk="0" hangingPunct="1">
              <a:lnSpc>
                <a:spcPct val="100000"/>
              </a:lnSpc>
              <a:spcBef>
                <a:spcPts val="300"/>
              </a:spcBef>
              <a:spcAft>
                <a:spcPts val="0"/>
              </a:spcAft>
              <a:buClr>
                <a:srgbClr val="F95D0D"/>
              </a:buClr>
              <a:buSzTx/>
              <a:buFont typeface="Arial"/>
              <a:buChar char="•"/>
              <a:tabLst/>
              <a:defRPr/>
            </a:pPr>
            <a:r>
              <a:rPr kumimoji="0" lang="en-US" sz="2400" b="0" i="0" u="none" strike="noStrike" kern="1200" cap="none" spc="0" normalizeH="0" baseline="0" noProof="0" dirty="0" smtClean="0">
                <a:ln>
                  <a:noFill/>
                </a:ln>
                <a:solidFill>
                  <a:srgbClr val="3C536F"/>
                </a:solidFill>
                <a:effectLst/>
                <a:uLnTx/>
                <a:uFillTx/>
                <a:latin typeface="+mn-lt"/>
                <a:ea typeface="+mn-ea"/>
                <a:cs typeface="Franklin Gothic Book"/>
              </a:rPr>
              <a:t>Click to edit Master text styles</a:t>
            </a:r>
          </a:p>
          <a:p>
            <a:pPr marL="457200" marR="0" lvl="1"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a:pPr>
            <a:r>
              <a:rPr kumimoji="0" lang="en-US" sz="2200" b="0" i="0" u="none" strike="noStrike" kern="1200" cap="none" spc="0" normalizeH="0" baseline="0" noProof="0" dirty="0" smtClean="0">
                <a:ln>
                  <a:noFill/>
                </a:ln>
                <a:solidFill>
                  <a:srgbClr val="3C536F"/>
                </a:solidFill>
                <a:effectLst/>
                <a:uLnTx/>
                <a:uFillTx/>
                <a:latin typeface="+mn-lt"/>
                <a:ea typeface="+mn-ea"/>
                <a:cs typeface="Franklin Gothic Book"/>
              </a:rPr>
              <a:t>Second level</a:t>
            </a:r>
          </a:p>
          <a:p>
            <a:pPr marL="685800" marR="0" lvl="2"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a:pPr>
            <a:r>
              <a:rPr kumimoji="0" lang="en-US" sz="2000" b="0" i="0" u="none" strike="noStrike" kern="1200" cap="none" spc="0" normalizeH="0" baseline="0" noProof="0" dirty="0" smtClean="0">
                <a:ln>
                  <a:noFill/>
                </a:ln>
                <a:solidFill>
                  <a:srgbClr val="3C536F"/>
                </a:solidFill>
                <a:effectLst/>
                <a:uLnTx/>
                <a:uFillTx/>
                <a:latin typeface="+mn-lt"/>
                <a:ea typeface="+mn-ea"/>
                <a:cs typeface="Franklin Gothic Book"/>
              </a:rPr>
              <a:t>Third level</a:t>
            </a:r>
          </a:p>
          <a:p>
            <a:pPr marL="914400" marR="0" lvl="3"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a:pPr>
            <a:r>
              <a:rPr kumimoji="0" lang="en-US" sz="1800" b="0" i="0" u="none" strike="noStrike" kern="1200" cap="none" spc="0" normalizeH="0" baseline="0" noProof="0" dirty="0" smtClean="0">
                <a:ln>
                  <a:noFill/>
                </a:ln>
                <a:solidFill>
                  <a:srgbClr val="3C536F"/>
                </a:solidFill>
                <a:effectLst/>
                <a:uLnTx/>
                <a:uFillTx/>
                <a:latin typeface="+mn-lt"/>
                <a:ea typeface="+mn-ea"/>
                <a:cs typeface="Franklin Gothic Book"/>
              </a:rPr>
              <a:t>Fourth level</a:t>
            </a:r>
          </a:p>
          <a:p>
            <a:pPr lvl="4"/>
            <a:r>
              <a:rPr lang="en-US" dirty="0" smtClean="0"/>
              <a:t>Fifth level</a:t>
            </a:r>
            <a:endParaRPr lang="en-US" dirty="0"/>
          </a:p>
        </p:txBody>
      </p:sp>
      <p:sp>
        <p:nvSpPr>
          <p:cNvPr id="10" name="Delay 9"/>
          <p:cNvSpPr/>
          <p:nvPr/>
        </p:nvSpPr>
        <p:spPr>
          <a:xfrm flipH="1">
            <a:off x="8599488" y="6400800"/>
            <a:ext cx="544512" cy="457200"/>
          </a:xfrm>
          <a:prstGeom prst="flowChartDelay">
            <a:avLst/>
          </a:prstGeom>
          <a:solidFill>
            <a:srgbClr val="8CAABA"/>
          </a:solidFill>
          <a:ln w="3175"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fld id="{162F1D00-BD13-4404-86B0-79703945A0A7}" type="slidenum">
              <a:rPr lang="en-US" sz="1000" smtClean="0">
                <a:solidFill>
                  <a:schemeClr val="bg1"/>
                </a:solidFill>
              </a:rPr>
              <a:pPr algn="ctr"/>
              <a:t>‹#›</a:t>
            </a:fld>
            <a:endParaRPr lang="en-US" sz="1000" dirty="0">
              <a:solidFill>
                <a:schemeClr val="bg1"/>
              </a:solidFill>
            </a:endParaRPr>
          </a:p>
        </p:txBody>
      </p:sp>
      <p:pic>
        <p:nvPicPr>
          <p:cNvPr id="2050" name="Picture 18" descr="PSEG_16_w.eps"/>
          <p:cNvPicPr>
            <a:picLocks noChangeAspect="1" noChangeArrowheads="1"/>
          </p:cNvPicPr>
          <p:nvPr userDrawn="1"/>
        </p:nvPicPr>
        <p:blipFill>
          <a:blip r:embed="rId10" cstate="email">
            <a:extLst>
              <a:ext uri="{28A0092B-C50C-407E-A947-70E740481C1C}">
                <a14:useLocalDpi xmlns:a14="http://schemas.microsoft.com/office/drawing/2010/main" val="0"/>
              </a:ext>
            </a:extLst>
          </a:blip>
          <a:srcRect/>
          <a:stretch>
            <a:fillRect/>
          </a:stretch>
        </p:blipFill>
        <p:spPr bwMode="auto">
          <a:xfrm>
            <a:off x="127000" y="6492875"/>
            <a:ext cx="10318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2"/>
          <p:cNvSpPr txBox="1">
            <a:spLocks noChangeArrowheads="1"/>
          </p:cNvSpPr>
          <p:nvPr userDrawn="1"/>
        </p:nvSpPr>
        <p:spPr bwMode="auto">
          <a:xfrm>
            <a:off x="1117600" y="6435725"/>
            <a:ext cx="757238"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FFFF"/>
                </a:solidFill>
                <a:effectLst/>
                <a:latin typeface="Garamond" pitchFamily="18" charset="0"/>
                <a:cs typeface="Arial" pitchFamily="34" charset="0"/>
              </a:rPr>
              <a:t>LONG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FFFF"/>
                </a:solidFill>
                <a:effectLst/>
                <a:latin typeface="Garamond" pitchFamily="18" charset="0"/>
                <a:cs typeface="Arial" pitchFamily="34" charset="0"/>
              </a:rPr>
              <a:t>ISLAND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 name="Straight Connector 3"/>
          <p:cNvCxnSpPr/>
          <p:nvPr userDrawn="1"/>
        </p:nvCxnSpPr>
        <p:spPr>
          <a:xfrm>
            <a:off x="249190" y="863600"/>
            <a:ext cx="8574770" cy="0"/>
          </a:xfrm>
          <a:prstGeom prst="line">
            <a:avLst/>
          </a:prstGeom>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43" r:id="rId1"/>
    <p:sldLayoutId id="2147483896" r:id="rId2"/>
    <p:sldLayoutId id="2147483876" r:id="rId3"/>
    <p:sldLayoutId id="2147483916" r:id="rId4"/>
    <p:sldLayoutId id="2147483959" r:id="rId5"/>
    <p:sldLayoutId id="2147483914" r:id="rId6"/>
    <p:sldLayoutId id="2147483955" r:id="rId7"/>
    <p:sldLayoutId id="2147483958" r:id="rId8"/>
  </p:sldLayoutIdLst>
  <p:timing>
    <p:tnLst>
      <p:par>
        <p:cTn id="1" dur="indefinite" restart="never" nodeType="tmRoot"/>
      </p:par>
    </p:tnLst>
  </p:timing>
  <p:hf sldNum="0" hdr="0" dt="0"/>
  <p:txStyles>
    <p:titleStyle>
      <a:lvl1pPr algn="l" defTabSz="914400" rtl="0" eaLnBrk="1" latinLnBrk="0" hangingPunct="1">
        <a:spcBef>
          <a:spcPct val="0"/>
        </a:spcBef>
        <a:buNone/>
        <a:defRPr sz="2400" kern="1200" cap="none" baseline="0">
          <a:solidFill>
            <a:schemeClr val="accent6">
              <a:lumMod val="75000"/>
            </a:schemeClr>
          </a:solidFill>
          <a:latin typeface="+mj-lt"/>
          <a:ea typeface="+mj-ea"/>
          <a:cs typeface="+mj-cs"/>
        </a:defRPr>
      </a:lvl1pPr>
    </p:titleStyle>
    <p:bodyStyle>
      <a:lvl1pPr marL="228600" marR="0" indent="-228600" algn="l" defTabSz="457200" rtl="0" eaLnBrk="1" fontAlgn="auto" latinLnBrk="0" hangingPunct="1">
        <a:lnSpc>
          <a:spcPct val="100000"/>
        </a:lnSpc>
        <a:spcBef>
          <a:spcPts val="300"/>
        </a:spcBef>
        <a:spcAft>
          <a:spcPts val="0"/>
        </a:spcAft>
        <a:buClr>
          <a:srgbClr val="F95D0D"/>
        </a:buClr>
        <a:buSzTx/>
        <a:buFont typeface="Arial"/>
        <a:buChar char="•"/>
        <a:tabLst/>
        <a:defRPr sz="2400" b="0" kern="1200">
          <a:solidFill>
            <a:srgbClr val="3C536F"/>
          </a:solidFill>
          <a:latin typeface="+mn-lt"/>
          <a:ea typeface="+mn-ea"/>
          <a:cs typeface="+mn-cs"/>
        </a:defRPr>
      </a:lvl1pPr>
      <a:lvl2pPr marL="457200" marR="0"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sz="2200" kern="1200">
          <a:solidFill>
            <a:srgbClr val="3C536F"/>
          </a:solidFill>
          <a:latin typeface="+mn-lt"/>
          <a:ea typeface="+mn-ea"/>
          <a:cs typeface="+mn-cs"/>
        </a:defRPr>
      </a:lvl2pPr>
      <a:lvl3pPr marL="685800" marR="0"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sz="2000" kern="1200">
          <a:solidFill>
            <a:srgbClr val="3C536F"/>
          </a:solidFill>
          <a:latin typeface="+mn-lt"/>
          <a:ea typeface="+mn-ea"/>
          <a:cs typeface="+mn-cs"/>
        </a:defRPr>
      </a:lvl3pPr>
      <a:lvl4pPr marL="914400" marR="0"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sz="1600" kern="1200">
          <a:solidFill>
            <a:srgbClr val="3C536F"/>
          </a:solidFill>
          <a:latin typeface="+mn-lt"/>
          <a:ea typeface="+mn-ea"/>
          <a:cs typeface="+mn-cs"/>
        </a:defRPr>
      </a:lvl4pPr>
      <a:lvl5pPr marL="1143000" marR="0" indent="-228600" algn="l" defTabSz="457200" rtl="0" eaLnBrk="1" fontAlgn="auto" latinLnBrk="0" hangingPunct="1">
        <a:lnSpc>
          <a:spcPct val="100000"/>
        </a:lnSpc>
        <a:spcBef>
          <a:spcPts val="300"/>
        </a:spcBef>
        <a:spcAft>
          <a:spcPts val="0"/>
        </a:spcAft>
        <a:buClr>
          <a:srgbClr val="F95D0D"/>
        </a:buClr>
        <a:buSzPct val="80000"/>
        <a:buFont typeface="Arial"/>
        <a:buChar char="•"/>
        <a:tabLst/>
        <a:defRPr sz="1600" kern="1200">
          <a:solidFill>
            <a:srgbClr val="3C536F"/>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www.pseglirenrfp.com/QandA.html"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2925" y="1905000"/>
            <a:ext cx="7268475" cy="1204306"/>
          </a:xfrm>
        </p:spPr>
        <p:txBody>
          <a:bodyPr anchor="ctr"/>
          <a:lstStyle/>
          <a:p>
            <a:r>
              <a:rPr lang="en-US" sz="3200" dirty="0" smtClean="0"/>
              <a:t>2015 Renewable RFP WebEx</a:t>
            </a:r>
            <a:endParaRPr lang="en-US" sz="3200" dirty="0"/>
          </a:p>
        </p:txBody>
      </p:sp>
      <p:sp>
        <p:nvSpPr>
          <p:cNvPr id="3" name="Subtitle 2"/>
          <p:cNvSpPr>
            <a:spLocks noGrp="1"/>
          </p:cNvSpPr>
          <p:nvPr>
            <p:ph type="subTitle" idx="1"/>
          </p:nvPr>
        </p:nvSpPr>
        <p:spPr>
          <a:xfrm rot="1089">
            <a:off x="1456382" y="3480270"/>
            <a:ext cx="5439636" cy="925552"/>
          </a:xfrm>
        </p:spPr>
        <p:txBody>
          <a:bodyPr>
            <a:normAutofit/>
          </a:bodyPr>
          <a:lstStyle/>
          <a:p>
            <a:r>
              <a:rPr lang="en-US" sz="1600" b="1" dirty="0" smtClean="0"/>
              <a:t>January 20, 2016</a:t>
            </a:r>
          </a:p>
        </p:txBody>
      </p:sp>
      <p:sp>
        <p:nvSpPr>
          <p:cNvPr id="4" name="Title 1"/>
          <p:cNvSpPr txBox="1">
            <a:spLocks/>
          </p:cNvSpPr>
          <p:nvPr/>
        </p:nvSpPr>
        <p:spPr>
          <a:xfrm>
            <a:off x="1456424" y="4267200"/>
            <a:ext cx="7268475" cy="582006"/>
          </a:xfrm>
          <a:prstGeom prst="rect">
            <a:avLst/>
          </a:prstGeom>
        </p:spPr>
        <p:txBody>
          <a:bodyPr vert="horz" lIns="0" tIns="0" rIns="0" bIns="9144" rtlCol="0" anchor="ctr" anchorCtr="0">
            <a:noAutofit/>
          </a:bodyPr>
          <a:lstStyle>
            <a:lvl1pPr algn="l" defTabSz="914400" rtl="0" eaLnBrk="1" latinLnBrk="0" hangingPunct="1">
              <a:spcBef>
                <a:spcPct val="0"/>
              </a:spcBef>
              <a:buNone/>
              <a:defRPr sz="3400" kern="1200" cap="none" baseline="0">
                <a:solidFill>
                  <a:schemeClr val="accent6">
                    <a:lumMod val="75000"/>
                  </a:schemeClr>
                </a:solidFill>
                <a:latin typeface="+mj-lt"/>
                <a:ea typeface="+mj-ea"/>
                <a:cs typeface="+mj-cs"/>
              </a:defRPr>
            </a:lvl1pPr>
          </a:lstStyle>
          <a:p>
            <a:endParaRPr lang="en-US" sz="3200" dirty="0" smtClean="0"/>
          </a:p>
          <a:p>
            <a:endParaRPr lang="en-US" sz="2400" dirty="0" smtClean="0">
              <a:solidFill>
                <a:srgbClr val="FF0000"/>
              </a:solidFill>
            </a:endParaRPr>
          </a:p>
        </p:txBody>
      </p:sp>
    </p:spTree>
    <p:extLst>
      <p:ext uri="{BB962C8B-B14F-4D97-AF65-F5344CB8AC3E}">
        <p14:creationId xmlns:p14="http://schemas.microsoft.com/office/powerpoint/2010/main" val="2723292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574" y="381000"/>
            <a:ext cx="8574770" cy="533400"/>
          </a:xfrm>
        </p:spPr>
        <p:txBody>
          <a:bodyPr/>
          <a:lstStyle/>
          <a:p>
            <a:r>
              <a:rPr lang="en-US" dirty="0"/>
              <a:t>Selected RFP Discussion Topics: </a:t>
            </a:r>
            <a:r>
              <a:rPr lang="en-US" dirty="0" smtClean="0"/>
              <a:t>Pricing</a:t>
            </a:r>
            <a:endParaRPr lang="en-US" sz="2400" dirty="0">
              <a:solidFill>
                <a:schemeClr val="accent2">
                  <a:lumMod val="75000"/>
                </a:schemeClr>
              </a:solidFill>
            </a:endParaRPr>
          </a:p>
        </p:txBody>
      </p:sp>
      <p:sp>
        <p:nvSpPr>
          <p:cNvPr id="3" name="Content Placeholder 2"/>
          <p:cNvSpPr>
            <a:spLocks noGrp="1"/>
          </p:cNvSpPr>
          <p:nvPr>
            <p:ph idx="1"/>
          </p:nvPr>
        </p:nvSpPr>
        <p:spPr>
          <a:xfrm>
            <a:off x="401590" y="914400"/>
            <a:ext cx="8446754" cy="5486400"/>
          </a:xfrm>
        </p:spPr>
        <p:txBody>
          <a:bodyPr/>
          <a:lstStyle/>
          <a:p>
            <a:pPr fontAlgn="base">
              <a:spcBef>
                <a:spcPts val="0"/>
              </a:spcBef>
              <a:spcAft>
                <a:spcPts val="1200"/>
              </a:spcAft>
            </a:pPr>
            <a:r>
              <a:rPr lang="en-US" sz="2000" dirty="0"/>
              <a:t>All proposed contract pricing must be firm and all terms and conditions must be open for acceptance through May 1, </a:t>
            </a:r>
            <a:r>
              <a:rPr lang="en-US" sz="2000" dirty="0" smtClean="0"/>
              <a:t>2018</a:t>
            </a:r>
          </a:p>
          <a:p>
            <a:pPr fontAlgn="base">
              <a:spcBef>
                <a:spcPts val="0"/>
              </a:spcBef>
              <a:spcAft>
                <a:spcPts val="1200"/>
              </a:spcAft>
            </a:pPr>
            <a:r>
              <a:rPr lang="en-US" sz="2000" dirty="0"/>
              <a:t>Respondents must offer a PPA with a flat Base Energy price (as described in section </a:t>
            </a:r>
            <a:r>
              <a:rPr lang="en-US" sz="2000" dirty="0" smtClean="0"/>
              <a:t>6.11.1 </a:t>
            </a:r>
            <a:r>
              <a:rPr lang="en-US" sz="2000" dirty="0"/>
              <a:t>of the RFP) for contract term with option to extend at reduced price </a:t>
            </a:r>
          </a:p>
          <a:p>
            <a:pPr fontAlgn="base">
              <a:spcBef>
                <a:spcPts val="0"/>
              </a:spcBef>
              <a:spcAft>
                <a:spcPts val="1200"/>
              </a:spcAft>
            </a:pPr>
            <a:r>
              <a:rPr lang="en-US" sz="2000" dirty="0"/>
              <a:t>In addition, Respondents must offer one or both of the following options</a:t>
            </a:r>
          </a:p>
          <a:p>
            <a:pPr marL="749300" lvl="1" indent="-292100" fontAlgn="base">
              <a:spcBef>
                <a:spcPts val="0"/>
              </a:spcBef>
              <a:spcAft>
                <a:spcPts val="1200"/>
              </a:spcAft>
            </a:pPr>
            <a:r>
              <a:rPr lang="en-US" sz="1800" dirty="0"/>
              <a:t>PPA with a flat Base Energy price with option to purchase at end of term. The price will be the fair market value of the Project at the time the option is exercised, as agreed upon by the parties</a:t>
            </a:r>
          </a:p>
          <a:p>
            <a:pPr marL="749300" lvl="1" indent="-292100" fontAlgn="base">
              <a:spcBef>
                <a:spcPts val="0"/>
              </a:spcBef>
              <a:spcAft>
                <a:spcPts val="1200"/>
              </a:spcAft>
            </a:pPr>
            <a:r>
              <a:rPr lang="en-US" sz="1800" dirty="0" smtClean="0"/>
              <a:t>PPA with a flat Base Energy price with option to purchase after 6 years. The price will be the fair market value of the project at the time the option is exercised, as agreed upon by the parties</a:t>
            </a:r>
          </a:p>
          <a:p>
            <a:pPr marL="285750" lvl="1" indent="-285750" fontAlgn="base">
              <a:spcBef>
                <a:spcPts val="0"/>
              </a:spcBef>
              <a:spcAft>
                <a:spcPts val="1200"/>
              </a:spcAft>
              <a:buSzPct val="100000"/>
              <a:buFont typeface="Arial"/>
              <a:buChar char="•"/>
            </a:pPr>
            <a:r>
              <a:rPr lang="en-US" sz="2000" dirty="0"/>
              <a:t>Purchase Option - If the Project owner decides to sell the Project at any time during the contract term, LIPA will be given right of first refusal to purchase the facility at the same price offered from the presumed </a:t>
            </a:r>
            <a:r>
              <a:rPr lang="en-US" sz="2000" dirty="0" smtClean="0"/>
              <a:t>purchaser</a:t>
            </a:r>
            <a:endParaRPr lang="en-US" sz="18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927009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574" y="381000"/>
            <a:ext cx="8574770" cy="609600"/>
          </a:xfrm>
        </p:spPr>
        <p:txBody>
          <a:bodyPr/>
          <a:lstStyle/>
          <a:p>
            <a:r>
              <a:rPr lang="en-US" dirty="0"/>
              <a:t>Selected RFP Discussion Topics: </a:t>
            </a:r>
            <a:r>
              <a:rPr lang="en-US" dirty="0" smtClean="0"/>
              <a:t>Pricing (con’t)</a:t>
            </a:r>
            <a:endParaRPr lang="en-US" sz="2400" dirty="0">
              <a:solidFill>
                <a:schemeClr val="accent2">
                  <a:lumMod val="75000"/>
                </a:schemeClr>
              </a:solidFill>
            </a:endParaRPr>
          </a:p>
        </p:txBody>
      </p:sp>
      <p:sp>
        <p:nvSpPr>
          <p:cNvPr id="3" name="Content Placeholder 2"/>
          <p:cNvSpPr>
            <a:spLocks noGrp="1"/>
          </p:cNvSpPr>
          <p:nvPr>
            <p:ph idx="1"/>
          </p:nvPr>
        </p:nvSpPr>
        <p:spPr>
          <a:xfrm>
            <a:off x="533400" y="1295400"/>
            <a:ext cx="8132810" cy="4495800"/>
          </a:xfrm>
        </p:spPr>
        <p:txBody>
          <a:bodyPr/>
          <a:lstStyle/>
          <a:p>
            <a:pPr fontAlgn="base">
              <a:spcBef>
                <a:spcPts val="0"/>
              </a:spcBef>
              <a:spcAft>
                <a:spcPts val="1200"/>
              </a:spcAft>
            </a:pPr>
            <a:r>
              <a:rPr lang="en-US" sz="2000" dirty="0"/>
              <a:t>Respondents will provide a price that will be paid for Base Energy (energy produced in all hours</a:t>
            </a:r>
            <a:r>
              <a:rPr lang="en-US" sz="2000" dirty="0" smtClean="0"/>
              <a:t>)</a:t>
            </a:r>
          </a:p>
          <a:p>
            <a:pPr lvl="1" fontAlgn="base">
              <a:spcBef>
                <a:spcPts val="0"/>
              </a:spcBef>
              <a:spcAft>
                <a:spcPts val="1200"/>
              </a:spcAft>
            </a:pPr>
            <a:r>
              <a:rPr lang="en-US" sz="1800" dirty="0" smtClean="0"/>
              <a:t>Production </a:t>
            </a:r>
            <a:r>
              <a:rPr lang="en-US" sz="1800" dirty="0"/>
              <a:t>is encouraged on weekdays from 2 to 6 pm. A separate </a:t>
            </a:r>
            <a:r>
              <a:rPr lang="en-US" sz="1800" dirty="0" smtClean="0">
                <a:solidFill>
                  <a:schemeClr val="accent6">
                    <a:lumMod val="75000"/>
                  </a:schemeClr>
                </a:solidFill>
              </a:rPr>
              <a:t>additional</a:t>
            </a:r>
            <a:r>
              <a:rPr lang="en-US" sz="1800" dirty="0" smtClean="0">
                <a:solidFill>
                  <a:schemeClr val="accent6"/>
                </a:solidFill>
              </a:rPr>
              <a:t> </a:t>
            </a:r>
            <a:r>
              <a:rPr lang="en-US" sz="1800" dirty="0" smtClean="0"/>
              <a:t>payment </a:t>
            </a:r>
            <a:r>
              <a:rPr lang="en-US" sz="1800" dirty="0"/>
              <a:t>for Peak Energy will be paid during these peak </a:t>
            </a:r>
            <a:r>
              <a:rPr lang="en-US" sz="1800" dirty="0" smtClean="0"/>
              <a:t>hours </a:t>
            </a:r>
          </a:p>
          <a:p>
            <a:pPr marL="228600" lvl="1" fontAlgn="base">
              <a:spcBef>
                <a:spcPts val="0"/>
              </a:spcBef>
              <a:spcAft>
                <a:spcPts val="1200"/>
              </a:spcAft>
              <a:buSzPct val="100000"/>
              <a:buFont typeface="Arial"/>
              <a:buChar char="•"/>
            </a:pPr>
            <a:r>
              <a:rPr lang="en-US" sz="2000" dirty="0" smtClean="0"/>
              <a:t>Respondents </a:t>
            </a:r>
            <a:r>
              <a:rPr lang="en-US" sz="2000" dirty="0"/>
              <a:t>proposing Projects affected by future PTC or ITC modifications </a:t>
            </a:r>
            <a:r>
              <a:rPr lang="en-US" sz="2000" dirty="0" smtClean="0"/>
              <a:t>must: </a:t>
            </a:r>
          </a:p>
          <a:p>
            <a:pPr lvl="1" fontAlgn="base">
              <a:spcBef>
                <a:spcPts val="0"/>
              </a:spcBef>
              <a:spcAft>
                <a:spcPts val="1200"/>
              </a:spcAft>
            </a:pPr>
            <a:r>
              <a:rPr lang="en-US" sz="1800" dirty="0"/>
              <a:t>Provide pricing that assumes the PTC and ITC rules in effect as of April 15, </a:t>
            </a:r>
            <a:r>
              <a:rPr lang="en-US" sz="1800" dirty="0" smtClean="0"/>
              <a:t>2016</a:t>
            </a:r>
            <a:endParaRPr lang="en-US" sz="1800" dirty="0"/>
          </a:p>
          <a:p>
            <a:pPr lvl="1" fontAlgn="base">
              <a:spcBef>
                <a:spcPts val="0"/>
              </a:spcBef>
              <a:spcAft>
                <a:spcPts val="1200"/>
              </a:spcAft>
            </a:pPr>
            <a:r>
              <a:rPr lang="en-US" sz="1800" dirty="0"/>
              <a:t>Provide alternative pricing that assumes the PTC or ITC is extended </a:t>
            </a:r>
          </a:p>
          <a:p>
            <a:pPr lvl="1" fontAlgn="base">
              <a:spcBef>
                <a:spcPts val="0"/>
              </a:spcBef>
              <a:spcAft>
                <a:spcPts val="1200"/>
              </a:spcAft>
            </a:pPr>
            <a:r>
              <a:rPr lang="en-US" sz="1800" dirty="0"/>
              <a:t>In the event the PTC or ITC is extended or modified, Respondents shall pass through these benefits to PSEG Long </a:t>
            </a:r>
            <a:r>
              <a:rPr lang="en-US" sz="1800" dirty="0" smtClean="0"/>
              <a:t>Island</a:t>
            </a:r>
            <a:endParaRPr lang="en-US" sz="18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4172109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609600"/>
          </a:xfrm>
        </p:spPr>
        <p:txBody>
          <a:bodyPr/>
          <a:lstStyle/>
          <a:p>
            <a:r>
              <a:rPr lang="en-US" dirty="0"/>
              <a:t>Selected RFP Discussion Topics: </a:t>
            </a:r>
            <a:r>
              <a:rPr lang="en-US" dirty="0" smtClean="0"/>
              <a:t>Submittal Fees</a:t>
            </a:r>
            <a:endParaRPr lang="en-US" sz="2400" dirty="0">
              <a:solidFill>
                <a:schemeClr val="accent2">
                  <a:lumMod val="75000"/>
                </a:schemeClr>
              </a:solidFill>
            </a:endParaRPr>
          </a:p>
        </p:txBody>
      </p:sp>
      <p:sp>
        <p:nvSpPr>
          <p:cNvPr id="3" name="Content Placeholder 2"/>
          <p:cNvSpPr>
            <a:spLocks noGrp="1"/>
          </p:cNvSpPr>
          <p:nvPr>
            <p:ph idx="1"/>
          </p:nvPr>
        </p:nvSpPr>
        <p:spPr>
          <a:xfrm>
            <a:off x="533400" y="1219200"/>
            <a:ext cx="7851275" cy="4191000"/>
          </a:xfrm>
        </p:spPr>
        <p:txBody>
          <a:bodyPr/>
          <a:lstStyle/>
          <a:p>
            <a:pPr>
              <a:spcBef>
                <a:spcPts val="0"/>
              </a:spcBef>
              <a:spcAft>
                <a:spcPts val="600"/>
              </a:spcAft>
            </a:pPr>
            <a:r>
              <a:rPr lang="en-US" dirty="0" smtClean="0"/>
              <a:t>Submittal fee - $1/kW per Proposal</a:t>
            </a:r>
          </a:p>
          <a:p>
            <a:pPr lvl="1">
              <a:spcBef>
                <a:spcPts val="0"/>
              </a:spcBef>
              <a:spcAft>
                <a:spcPts val="600"/>
              </a:spcAft>
            </a:pPr>
            <a:r>
              <a:rPr lang="en-US" sz="2000" dirty="0" smtClean="0"/>
              <a:t>Respondents </a:t>
            </a:r>
            <a:r>
              <a:rPr lang="en-US" sz="2000" dirty="0"/>
              <a:t>who submit more than one </a:t>
            </a:r>
            <a:r>
              <a:rPr lang="en-US" sz="2000" dirty="0" smtClean="0"/>
              <a:t>Proposal </a:t>
            </a:r>
            <a:r>
              <a:rPr lang="en-US" sz="2000" dirty="0"/>
              <a:t>for the same interconnection point or </a:t>
            </a:r>
            <a:r>
              <a:rPr lang="en-US" sz="2000" dirty="0" smtClean="0"/>
              <a:t>project site </a:t>
            </a:r>
            <a:r>
              <a:rPr lang="en-US" sz="2000" dirty="0"/>
              <a:t>must pay a separate fee for each </a:t>
            </a:r>
            <a:r>
              <a:rPr lang="en-US" sz="2000" dirty="0" smtClean="0"/>
              <a:t>Proposal</a:t>
            </a:r>
            <a:endParaRPr lang="en-US" sz="1800" dirty="0" smtClean="0"/>
          </a:p>
          <a:p>
            <a:pPr lvl="1">
              <a:spcBef>
                <a:spcPts val="0"/>
              </a:spcBef>
              <a:spcAft>
                <a:spcPts val="600"/>
              </a:spcAft>
            </a:pPr>
            <a:r>
              <a:rPr lang="en-US" sz="2000" dirty="0" smtClean="0"/>
              <a:t>Submittal fees will be returned if Proposals are </a:t>
            </a:r>
          </a:p>
          <a:p>
            <a:pPr lvl="2">
              <a:spcBef>
                <a:spcPts val="0"/>
              </a:spcBef>
              <a:spcAft>
                <a:spcPts val="600"/>
              </a:spcAft>
            </a:pPr>
            <a:r>
              <a:rPr lang="en-US" sz="1800" dirty="0" smtClean="0"/>
              <a:t>Not submitted in timely manner</a:t>
            </a:r>
          </a:p>
          <a:p>
            <a:pPr lvl="2">
              <a:spcBef>
                <a:spcPts val="0"/>
              </a:spcBef>
              <a:spcAft>
                <a:spcPts val="600"/>
              </a:spcAft>
            </a:pPr>
            <a:r>
              <a:rPr lang="en-US" sz="1800" dirty="0"/>
              <a:t>Incomplete or non-responsive</a:t>
            </a:r>
          </a:p>
          <a:p>
            <a:pPr lvl="2">
              <a:spcBef>
                <a:spcPts val="0"/>
              </a:spcBef>
              <a:spcAft>
                <a:spcPts val="600"/>
              </a:spcAft>
            </a:pPr>
            <a:r>
              <a:rPr lang="en-US" sz="1800" dirty="0"/>
              <a:t>Not selected and approved by the Trustees</a:t>
            </a:r>
          </a:p>
          <a:p>
            <a:pPr lvl="2">
              <a:spcBef>
                <a:spcPts val="0"/>
              </a:spcBef>
              <a:spcAft>
                <a:spcPts val="600"/>
              </a:spcAft>
            </a:pPr>
            <a:r>
              <a:rPr lang="en-US" sz="1800" dirty="0"/>
              <a:t>Proposal fees will be returned in a timely manner shortly after the completion of each evaluation phase described in Section 7.1.6 and no interest will be paid on refunded </a:t>
            </a:r>
            <a:r>
              <a:rPr lang="en-US" sz="1800" dirty="0" smtClean="0"/>
              <a:t>amounts</a:t>
            </a:r>
            <a:endParaRPr lang="en-US" sz="18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383811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499" y="370936"/>
            <a:ext cx="8574770" cy="619664"/>
          </a:xfrm>
        </p:spPr>
        <p:txBody>
          <a:bodyPr/>
          <a:lstStyle/>
          <a:p>
            <a:r>
              <a:rPr lang="en-US" dirty="0"/>
              <a:t>Selected RFP Discussion Topics: Submittal </a:t>
            </a:r>
            <a:r>
              <a:rPr lang="en-US" dirty="0" smtClean="0"/>
              <a:t>Fees (con’t)</a:t>
            </a:r>
            <a:endParaRPr lang="en-US" sz="1200" dirty="0">
              <a:solidFill>
                <a:schemeClr val="accent2">
                  <a:lumMod val="75000"/>
                </a:schemeClr>
              </a:solidFill>
            </a:endParaRPr>
          </a:p>
        </p:txBody>
      </p:sp>
      <p:sp>
        <p:nvSpPr>
          <p:cNvPr id="3" name="Content Placeholder 2"/>
          <p:cNvSpPr>
            <a:spLocks noGrp="1"/>
          </p:cNvSpPr>
          <p:nvPr>
            <p:ph idx="1"/>
          </p:nvPr>
        </p:nvSpPr>
        <p:spPr>
          <a:xfrm>
            <a:off x="457200" y="1295400"/>
            <a:ext cx="8285210" cy="4419600"/>
          </a:xfrm>
        </p:spPr>
        <p:txBody>
          <a:bodyPr/>
          <a:lstStyle/>
          <a:p>
            <a:pPr marL="228600" lvl="1" fontAlgn="base">
              <a:spcBef>
                <a:spcPts val="600"/>
              </a:spcBef>
              <a:buSzPct val="100000"/>
              <a:buFont typeface="Arial"/>
              <a:buChar char="•"/>
            </a:pPr>
            <a:r>
              <a:rPr lang="en-US" sz="2000" dirty="0"/>
              <a:t>U</a:t>
            </a:r>
            <a:r>
              <a:rPr lang="en-US" sz="2000" dirty="0" smtClean="0"/>
              <a:t>nrecovered </a:t>
            </a:r>
            <a:r>
              <a:rPr lang="en-US" sz="2000" dirty="0"/>
              <a:t>P</a:t>
            </a:r>
            <a:r>
              <a:rPr lang="en-US" sz="2000" dirty="0" smtClean="0"/>
              <a:t>roposal </a:t>
            </a:r>
            <a:r>
              <a:rPr lang="en-US" sz="2000" dirty="0"/>
              <a:t>evaluation costs will be recovered from Respondents with executed contracts via lump sum payments at the start of each contract </a:t>
            </a:r>
            <a:endParaRPr lang="en-US" sz="2000" dirty="0" smtClean="0"/>
          </a:p>
          <a:p>
            <a:pPr marL="742950" lvl="3" indent="-285750" fontAlgn="base">
              <a:spcBef>
                <a:spcPts val="600"/>
              </a:spcBef>
              <a:buSzPct val="100000"/>
              <a:buFont typeface="Franklin Gothic Book" panose="020B0503020102020204" pitchFamily="34" charset="0"/>
              <a:buChar char="―"/>
            </a:pPr>
            <a:r>
              <a:rPr lang="en-US" sz="1800" dirty="0" smtClean="0"/>
              <a:t>Payments </a:t>
            </a:r>
            <a:r>
              <a:rPr lang="en-US" sz="1800" dirty="0"/>
              <a:t>associated with individual contracts will be in proportion to the MW size of the contract relative to the total MWs procured via the </a:t>
            </a:r>
            <a:r>
              <a:rPr lang="en-US" sz="1800" dirty="0" smtClean="0"/>
              <a:t>RFP</a:t>
            </a:r>
            <a:endParaRPr lang="en-US" sz="1800" dirty="0"/>
          </a:p>
          <a:p>
            <a:pPr marL="228600" lvl="1" fontAlgn="base">
              <a:spcBef>
                <a:spcPts val="600"/>
              </a:spcBef>
              <a:buSzPct val="100000"/>
              <a:buFont typeface="Arial"/>
              <a:buChar char="•"/>
            </a:pPr>
            <a:r>
              <a:rPr lang="en-US" sz="2000" dirty="0" smtClean="0"/>
              <a:t>Each </a:t>
            </a:r>
            <a:r>
              <a:rPr lang="en-US" sz="2000" dirty="0"/>
              <a:t>Project contract will be allowed </a:t>
            </a:r>
            <a:r>
              <a:rPr lang="en-US" sz="2000" dirty="0" smtClean="0"/>
              <a:t>an adder </a:t>
            </a:r>
            <a:r>
              <a:rPr lang="en-US" sz="2000" dirty="0"/>
              <a:t>for the first five years of the contract to recover the lump sum </a:t>
            </a:r>
            <a:r>
              <a:rPr lang="en-US" sz="2000" dirty="0" smtClean="0"/>
              <a:t>payment</a:t>
            </a:r>
          </a:p>
          <a:p>
            <a:pPr marL="742950" lvl="3" indent="-285750" fontAlgn="base">
              <a:spcBef>
                <a:spcPts val="600"/>
              </a:spcBef>
              <a:buSzPct val="100000"/>
              <a:buFont typeface="Franklin Gothic Book" panose="020B0503020102020204" pitchFamily="34" charset="0"/>
              <a:buChar char="―"/>
            </a:pPr>
            <a:r>
              <a:rPr lang="en-US" sz="1800" dirty="0"/>
              <a:t>The adder will be calculated as a lump sum payment divided by the projected MWh of the unit’s output over the 5-year period. Once the projected amount of energy has been produced, payment for the adder will </a:t>
            </a:r>
            <a:r>
              <a:rPr lang="en-US" sz="1800" dirty="0" smtClean="0"/>
              <a:t>cease</a:t>
            </a:r>
            <a:endParaRPr lang="en-US" sz="18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21203664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609600"/>
          </a:xfrm>
        </p:spPr>
        <p:txBody>
          <a:bodyPr/>
          <a:lstStyle/>
          <a:p>
            <a:r>
              <a:rPr lang="en-US" dirty="0"/>
              <a:t>Selected RFP Discussion Topics: </a:t>
            </a:r>
            <a:r>
              <a:rPr lang="en-US" dirty="0" smtClean="0"/>
              <a:t>Evaluation Process</a:t>
            </a:r>
            <a:endParaRPr lang="en-US" sz="2400" dirty="0">
              <a:solidFill>
                <a:schemeClr val="accent2">
                  <a:lumMod val="75000"/>
                </a:schemeClr>
              </a:solidFill>
            </a:endParaRPr>
          </a:p>
        </p:txBody>
      </p:sp>
      <p:sp>
        <p:nvSpPr>
          <p:cNvPr id="3" name="Content Placeholder 2"/>
          <p:cNvSpPr>
            <a:spLocks noGrp="1"/>
          </p:cNvSpPr>
          <p:nvPr>
            <p:ph idx="1"/>
          </p:nvPr>
        </p:nvSpPr>
        <p:spPr>
          <a:xfrm>
            <a:off x="553990" y="1298575"/>
            <a:ext cx="8132810" cy="4721225"/>
          </a:xfrm>
        </p:spPr>
        <p:txBody>
          <a:bodyPr/>
          <a:lstStyle/>
          <a:p>
            <a:pPr>
              <a:spcBef>
                <a:spcPts val="0"/>
              </a:spcBef>
              <a:spcAft>
                <a:spcPts val="1800"/>
              </a:spcAft>
            </a:pPr>
            <a:r>
              <a:rPr lang="en-US" sz="2000" dirty="0" smtClean="0"/>
              <a:t>A three-phased Proposal evaluation process, based on New York State Comptroller requirements, will be employed:</a:t>
            </a:r>
            <a:endParaRPr lang="en-US" sz="2000" dirty="0"/>
          </a:p>
          <a:p>
            <a:pPr marL="685800" lvl="1" indent="-165100">
              <a:spcBef>
                <a:spcPts val="0"/>
              </a:spcBef>
              <a:spcAft>
                <a:spcPts val="1800"/>
              </a:spcAft>
            </a:pPr>
            <a:r>
              <a:rPr lang="en-US" sz="1800" dirty="0" smtClean="0"/>
              <a:t>Phase 1: Determine the responsiveness of each proposal with a “pass/fail” designation.</a:t>
            </a:r>
          </a:p>
          <a:p>
            <a:pPr marL="685800" lvl="1" indent="-165100">
              <a:spcBef>
                <a:spcPts val="0"/>
              </a:spcBef>
              <a:spcAft>
                <a:spcPts val="1800"/>
              </a:spcAft>
            </a:pPr>
            <a:r>
              <a:rPr lang="en-US" sz="1800" dirty="0" smtClean="0"/>
              <a:t>Phase 2</a:t>
            </a:r>
            <a:r>
              <a:rPr lang="en-US" sz="1800" dirty="0"/>
              <a:t>: </a:t>
            </a:r>
            <a:r>
              <a:rPr lang="en-US" sz="1800" dirty="0" smtClean="0"/>
              <a:t>Consists </a:t>
            </a:r>
            <a:r>
              <a:rPr lang="en-US" sz="1800" dirty="0"/>
              <a:t>of an initial </a:t>
            </a:r>
            <a:r>
              <a:rPr lang="en-US" sz="1800" dirty="0" smtClean="0"/>
              <a:t>qualitative </a:t>
            </a:r>
            <a:r>
              <a:rPr lang="en-US" sz="1800" dirty="0"/>
              <a:t>review of all of the criteria </a:t>
            </a:r>
            <a:r>
              <a:rPr lang="en-US" sz="1800" dirty="0" smtClean="0"/>
              <a:t>in the RFP </a:t>
            </a:r>
            <a:r>
              <a:rPr lang="en-US" sz="1800" dirty="0"/>
              <a:t>as well as a levelized cost analysis of each individual proposal or proposal </a:t>
            </a:r>
            <a:r>
              <a:rPr lang="en-US" sz="1800" dirty="0" smtClean="0"/>
              <a:t>option.</a:t>
            </a:r>
          </a:p>
          <a:p>
            <a:pPr marL="685800" lvl="1" indent="-165100">
              <a:spcBef>
                <a:spcPts val="0"/>
              </a:spcBef>
              <a:spcAft>
                <a:spcPts val="1800"/>
              </a:spcAft>
            </a:pPr>
            <a:r>
              <a:rPr lang="en-US" sz="1800" dirty="0" smtClean="0"/>
              <a:t>Phase 3: Consists of all-in cost quantitative analysis, enhanced qualitative analysis and cost of system upgrades for portfolios of projects.</a:t>
            </a:r>
          </a:p>
          <a:p>
            <a:pPr marL="228600" lvl="3">
              <a:spcBef>
                <a:spcPts val="0"/>
              </a:spcBef>
              <a:spcAft>
                <a:spcPts val="1800"/>
              </a:spcAft>
              <a:buSzTx/>
              <a:buFont typeface="Arial"/>
              <a:buChar char="•"/>
            </a:pPr>
            <a:r>
              <a:rPr lang="en-US" sz="2000" dirty="0" smtClean="0"/>
              <a:t>Those </a:t>
            </a:r>
            <a:r>
              <a:rPr lang="en-US" sz="2000" dirty="0"/>
              <a:t>proposals that are found to be superior in Phase III are submitted to the LIPA Board of Trustees as PSEG Long Island’s suggestions for proposals that should proceed to contract </a:t>
            </a:r>
            <a:r>
              <a:rPr lang="en-US" sz="2000" dirty="0" smtClean="0"/>
              <a:t>negotiations</a:t>
            </a:r>
            <a:endParaRPr lang="en-US" sz="2000" dirty="0"/>
          </a:p>
          <a:p>
            <a:endParaRPr lang="en-US"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2745630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533400"/>
          </a:xfrm>
        </p:spPr>
        <p:txBody>
          <a:bodyPr/>
          <a:lstStyle/>
          <a:p>
            <a:r>
              <a:rPr lang="en-US" dirty="0"/>
              <a:t>Selected RFP Discussion Topics: </a:t>
            </a:r>
            <a:r>
              <a:rPr lang="en-US" dirty="0" smtClean="0"/>
              <a:t>Post-Selection Process</a:t>
            </a:r>
            <a:endParaRPr lang="en-US" sz="1200" dirty="0">
              <a:solidFill>
                <a:schemeClr val="accent2">
                  <a:lumMod val="75000"/>
                </a:schemeClr>
              </a:solidFill>
            </a:endParaRPr>
          </a:p>
        </p:txBody>
      </p:sp>
      <p:sp>
        <p:nvSpPr>
          <p:cNvPr id="3" name="Content Placeholder 2"/>
          <p:cNvSpPr>
            <a:spLocks noGrp="1"/>
          </p:cNvSpPr>
          <p:nvPr>
            <p:ph idx="1"/>
          </p:nvPr>
        </p:nvSpPr>
        <p:spPr>
          <a:xfrm>
            <a:off x="340630" y="1143000"/>
            <a:ext cx="8117570" cy="5029200"/>
          </a:xfrm>
        </p:spPr>
        <p:txBody>
          <a:bodyPr/>
          <a:lstStyle/>
          <a:p>
            <a:pPr fontAlgn="base">
              <a:spcBef>
                <a:spcPts val="0"/>
              </a:spcBef>
              <a:spcAft>
                <a:spcPts val="1800"/>
              </a:spcAft>
            </a:pPr>
            <a:r>
              <a:rPr lang="en-US" sz="2000" dirty="0"/>
              <a:t>Upon selection by the Board of Trustees, PSEG Long Island and the selected Respondent(s) will negotiate contracts. The redlined PPAs submitted with the proposal will be the starting point for negotiations</a:t>
            </a:r>
            <a:r>
              <a:rPr lang="en-US" sz="2000" dirty="0" smtClean="0"/>
              <a:t>.</a:t>
            </a:r>
          </a:p>
          <a:p>
            <a:pPr fontAlgn="base">
              <a:spcBef>
                <a:spcPts val="0"/>
              </a:spcBef>
              <a:spcAft>
                <a:spcPts val="1800"/>
              </a:spcAft>
            </a:pPr>
            <a:r>
              <a:rPr lang="en-US" sz="2000" dirty="0" smtClean="0"/>
              <a:t>Negotiated PPAs shall </a:t>
            </a:r>
            <a:r>
              <a:rPr lang="en-US" sz="2000" dirty="0"/>
              <a:t>not be binding </a:t>
            </a:r>
            <a:r>
              <a:rPr lang="en-US" sz="2000" dirty="0" smtClean="0"/>
              <a:t>until approved </a:t>
            </a:r>
            <a:r>
              <a:rPr lang="en-US" sz="2000" dirty="0"/>
              <a:t>by LIPA’s Board of </a:t>
            </a:r>
            <a:r>
              <a:rPr lang="en-US" sz="2000" dirty="0" smtClean="0"/>
              <a:t>Trustees, the NY State Attorney General and the NY State Comptroller</a:t>
            </a:r>
            <a:endParaRPr lang="en-US" sz="2000" dirty="0"/>
          </a:p>
          <a:p>
            <a:pPr fontAlgn="base">
              <a:spcBef>
                <a:spcPts val="0"/>
              </a:spcBef>
              <a:spcAft>
                <a:spcPts val="1800"/>
              </a:spcAft>
            </a:pPr>
            <a:r>
              <a:rPr lang="en-US" sz="2000" dirty="0" smtClean="0"/>
              <a:t>Contracts </a:t>
            </a:r>
            <a:r>
              <a:rPr lang="en-US" sz="2000" dirty="0"/>
              <a:t>may not be executed until the LIPA Board of Trustees authorizes </a:t>
            </a:r>
            <a:r>
              <a:rPr lang="en-US" sz="2000" dirty="0" smtClean="0"/>
              <a:t>execution</a:t>
            </a:r>
          </a:p>
          <a:p>
            <a:pPr marL="685800" lvl="1" fontAlgn="base">
              <a:spcBef>
                <a:spcPts val="0"/>
              </a:spcBef>
              <a:spcAft>
                <a:spcPts val="1800"/>
              </a:spcAft>
            </a:pPr>
            <a:r>
              <a:rPr lang="en-US" sz="1800" dirty="0" smtClean="0"/>
              <a:t>For </a:t>
            </a:r>
            <a:r>
              <a:rPr lang="en-US" sz="1800" dirty="0"/>
              <a:t>projects requiring SEQRA approval, Trustees may not vote to authorize execution until such approval has been received and </a:t>
            </a:r>
            <a:r>
              <a:rPr lang="en-US" sz="1800" dirty="0" smtClean="0"/>
              <a:t>documented</a:t>
            </a:r>
            <a:endParaRPr lang="en-US" sz="1800" dirty="0"/>
          </a:p>
          <a:p>
            <a:pPr marL="685800" lvl="1" fontAlgn="base">
              <a:spcBef>
                <a:spcPts val="0"/>
              </a:spcBef>
              <a:spcAft>
                <a:spcPts val="1800"/>
              </a:spcAft>
            </a:pPr>
            <a:r>
              <a:rPr lang="en-US" sz="1800" dirty="0" smtClean="0"/>
              <a:t>For projects </a:t>
            </a:r>
            <a:r>
              <a:rPr lang="en-US" sz="1800" dirty="0"/>
              <a:t>subject to Article 10 of the New York Public Service </a:t>
            </a:r>
            <a:r>
              <a:rPr lang="en-US" sz="1800" dirty="0" smtClean="0"/>
              <a:t>Law, under the jurisdiction of the New </a:t>
            </a:r>
            <a:r>
              <a:rPr lang="en-US" sz="1800" dirty="0"/>
              <a:t>York State Board on Electric Generation Siting and the Environment, a condition precedent to the PPA becoming effective is that the Respondent must receive a certificate of environmental compatibility and public </a:t>
            </a:r>
            <a:r>
              <a:rPr lang="en-US" sz="1800" dirty="0" smtClean="0"/>
              <a:t>need.</a:t>
            </a:r>
            <a:endParaRPr lang="en-US" sz="18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284298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533400"/>
          </a:xfrm>
        </p:spPr>
        <p:txBody>
          <a:bodyPr/>
          <a:lstStyle/>
          <a:p>
            <a:r>
              <a:rPr lang="en-US" dirty="0"/>
              <a:t>Selected RFP Discussion Topics: </a:t>
            </a:r>
            <a:r>
              <a:rPr lang="en-US" dirty="0" smtClean="0"/>
              <a:t>Other</a:t>
            </a:r>
            <a:endParaRPr lang="en-US" sz="1200" dirty="0">
              <a:solidFill>
                <a:schemeClr val="accent2">
                  <a:lumMod val="75000"/>
                </a:schemeClr>
              </a:solidFill>
            </a:endParaRPr>
          </a:p>
        </p:txBody>
      </p:sp>
      <p:sp>
        <p:nvSpPr>
          <p:cNvPr id="3" name="Content Placeholder 2"/>
          <p:cNvSpPr>
            <a:spLocks noGrp="1"/>
          </p:cNvSpPr>
          <p:nvPr>
            <p:ph idx="1"/>
          </p:nvPr>
        </p:nvSpPr>
        <p:spPr>
          <a:xfrm>
            <a:off x="340630" y="1295400"/>
            <a:ext cx="8346170" cy="3429000"/>
          </a:xfrm>
        </p:spPr>
        <p:txBody>
          <a:bodyPr/>
          <a:lstStyle/>
          <a:p>
            <a:pPr fontAlgn="base">
              <a:spcBef>
                <a:spcPts val="0"/>
              </a:spcBef>
              <a:spcAft>
                <a:spcPts val="1800"/>
              </a:spcAft>
            </a:pPr>
            <a:r>
              <a:rPr lang="en-US" sz="2000" dirty="0" smtClean="0"/>
              <a:t>LIPA is not offering property for sale or use for any project </a:t>
            </a:r>
            <a:r>
              <a:rPr lang="en-US" sz="2000" dirty="0"/>
              <a:t>with the exception of substation property that is required for the interconnection of those projects in accordance with the LGIP or the SGIP.</a:t>
            </a:r>
          </a:p>
          <a:p>
            <a:pPr fontAlgn="base">
              <a:spcBef>
                <a:spcPts val="0"/>
              </a:spcBef>
              <a:spcAft>
                <a:spcPts val="1800"/>
              </a:spcAft>
            </a:pPr>
            <a:r>
              <a:rPr lang="en-US" sz="2000" dirty="0" smtClean="0"/>
              <a:t>For those instances where proposed projects are located in close proximity to each other consideration will be given for construction of a new substation in that particular area if there is enough interest from Respondents </a:t>
            </a:r>
            <a:r>
              <a:rPr lang="en-US" sz="2000" dirty="0"/>
              <a:t>and if it is economically viable. </a:t>
            </a:r>
          </a:p>
          <a:p>
            <a:pPr fontAlgn="base">
              <a:spcBef>
                <a:spcPts val="0"/>
              </a:spcBef>
              <a:spcAft>
                <a:spcPts val="1800"/>
              </a:spcAft>
            </a:pPr>
            <a:r>
              <a:rPr lang="en-US" sz="2000" dirty="0" smtClean="0"/>
              <a:t>A link to a list of County/Town/City officials’ titles and names will be provided on the RFP website to facilitate communication between municipalities and Proposers. </a:t>
            </a:r>
            <a:endParaRPr lang="en-US" sz="2000" dirty="0">
              <a:solidFill>
                <a:srgbClr val="FF0000"/>
              </a:solidFill>
            </a:endParaRPr>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3226688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30" y="381000"/>
            <a:ext cx="8574770" cy="548640"/>
          </a:xfrm>
        </p:spPr>
        <p:txBody>
          <a:bodyPr/>
          <a:lstStyle/>
          <a:p>
            <a:r>
              <a:rPr lang="en-US" dirty="0" smtClean="0"/>
              <a:t>Keys to a Successful Proposal</a:t>
            </a:r>
            <a:endParaRPr lang="en-US" dirty="0"/>
          </a:p>
        </p:txBody>
      </p:sp>
      <p:sp>
        <p:nvSpPr>
          <p:cNvPr id="3" name="Content Placeholder 2"/>
          <p:cNvSpPr>
            <a:spLocks noGrp="1"/>
          </p:cNvSpPr>
          <p:nvPr>
            <p:ph idx="1"/>
          </p:nvPr>
        </p:nvSpPr>
        <p:spPr>
          <a:xfrm>
            <a:off x="381000" y="1219200"/>
            <a:ext cx="8574770" cy="5407025"/>
          </a:xfrm>
        </p:spPr>
        <p:txBody>
          <a:bodyPr/>
          <a:lstStyle/>
          <a:p>
            <a:pPr>
              <a:spcAft>
                <a:spcPts val="1800"/>
              </a:spcAft>
            </a:pPr>
            <a:r>
              <a:rPr lang="en-US" sz="2000" dirty="0" smtClean="0"/>
              <a:t>Proposal received by June 1, 2016, 3 PM EDT deadline</a:t>
            </a:r>
          </a:p>
          <a:p>
            <a:pPr>
              <a:spcAft>
                <a:spcPts val="1800"/>
              </a:spcAft>
            </a:pPr>
            <a:r>
              <a:rPr lang="en-US" sz="2000" dirty="0" smtClean="0"/>
              <a:t>Proposal delivered with required submittal fee as a certified check or </a:t>
            </a:r>
            <a:r>
              <a:rPr lang="en-US" sz="2000" dirty="0"/>
              <a:t>bank </a:t>
            </a:r>
            <a:r>
              <a:rPr lang="en-US" sz="2000" dirty="0" smtClean="0"/>
              <a:t>check made payable to PSEG Long Island</a:t>
            </a:r>
          </a:p>
          <a:p>
            <a:pPr>
              <a:spcAft>
                <a:spcPts val="1800"/>
              </a:spcAft>
            </a:pPr>
            <a:r>
              <a:rPr lang="en-US" sz="2000" dirty="0" smtClean="0"/>
              <a:t>All required documents and forms supplied with proposal</a:t>
            </a:r>
          </a:p>
          <a:p>
            <a:pPr>
              <a:spcAft>
                <a:spcPts val="1800"/>
              </a:spcAft>
            </a:pPr>
            <a:r>
              <a:rPr lang="en-US" sz="2000" dirty="0" smtClean="0"/>
              <a:t>No material changes after submittal of the proposal</a:t>
            </a:r>
          </a:p>
          <a:p>
            <a:pPr>
              <a:spcAft>
                <a:spcPts val="1800"/>
              </a:spcAft>
            </a:pPr>
            <a:r>
              <a:rPr lang="en-US" sz="2000" dirty="0" smtClean="0"/>
              <a:t>Firm </a:t>
            </a:r>
            <a:r>
              <a:rPr lang="en-US" sz="2000" dirty="0"/>
              <a:t>p</a:t>
            </a:r>
            <a:r>
              <a:rPr lang="en-US" sz="2000" dirty="0" smtClean="0"/>
              <a:t>ricing through May 1, 2018</a:t>
            </a:r>
          </a:p>
          <a:p>
            <a:pPr>
              <a:spcAft>
                <a:spcPts val="1800"/>
              </a:spcAft>
            </a:pPr>
            <a:r>
              <a:rPr lang="en-US" sz="2000" dirty="0" smtClean="0"/>
              <a:t>Prompt response to clarifying questions posed by PSEG Long Island</a:t>
            </a:r>
          </a:p>
          <a:p>
            <a:pPr>
              <a:spcAft>
                <a:spcPts val="1800"/>
              </a:spcAft>
            </a:pPr>
            <a:r>
              <a:rPr lang="en-US" sz="2000" dirty="0" smtClean="0"/>
              <a:t>Initial power delivery must be no later than May 1, 2022</a:t>
            </a:r>
          </a:p>
          <a:p>
            <a:pPr>
              <a:spcAft>
                <a:spcPts val="1800"/>
              </a:spcAft>
            </a:pPr>
            <a:endParaRPr lang="en-US" sz="2000" dirty="0"/>
          </a:p>
        </p:txBody>
      </p:sp>
      <p:sp>
        <p:nvSpPr>
          <p:cNvPr id="5"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3486174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30" y="381000"/>
            <a:ext cx="8574770" cy="548640"/>
          </a:xfrm>
        </p:spPr>
        <p:txBody>
          <a:bodyPr/>
          <a:lstStyle/>
          <a:p>
            <a:r>
              <a:rPr lang="en-US" dirty="0" smtClean="0"/>
              <a:t>Keys to Successful Proposal (con’t)</a:t>
            </a:r>
            <a:endParaRPr lang="en-US" dirty="0"/>
          </a:p>
        </p:txBody>
      </p:sp>
      <p:sp>
        <p:nvSpPr>
          <p:cNvPr id="3" name="Content Placeholder 2"/>
          <p:cNvSpPr>
            <a:spLocks noGrp="1"/>
          </p:cNvSpPr>
          <p:nvPr>
            <p:ph idx="1"/>
          </p:nvPr>
        </p:nvSpPr>
        <p:spPr>
          <a:xfrm>
            <a:off x="416830" y="1219200"/>
            <a:ext cx="8574770" cy="4419600"/>
          </a:xfrm>
        </p:spPr>
        <p:txBody>
          <a:bodyPr/>
          <a:lstStyle/>
          <a:p>
            <a:pPr>
              <a:spcBef>
                <a:spcPts val="0"/>
              </a:spcBef>
              <a:spcAft>
                <a:spcPts val="1800"/>
              </a:spcAft>
            </a:pPr>
            <a:r>
              <a:rPr lang="en-US" sz="2000" dirty="0" smtClean="0"/>
              <a:t>Community acceptance </a:t>
            </a:r>
          </a:p>
          <a:p>
            <a:pPr lvl="1">
              <a:spcBef>
                <a:spcPts val="0"/>
              </a:spcBef>
              <a:spcAft>
                <a:spcPts val="1800"/>
              </a:spcAft>
            </a:pPr>
            <a:r>
              <a:rPr lang="en-US" sz="1800" dirty="0"/>
              <a:t>D</a:t>
            </a:r>
            <a:r>
              <a:rPr lang="en-US" sz="1800" dirty="0" smtClean="0"/>
              <a:t>ocumented evidence of local outreach and support from the local community, including elected officials and civic groups</a:t>
            </a:r>
          </a:p>
          <a:p>
            <a:pPr lvl="1">
              <a:spcBef>
                <a:spcPts val="0"/>
              </a:spcBef>
              <a:spcAft>
                <a:spcPts val="1800"/>
              </a:spcAft>
            </a:pPr>
            <a:r>
              <a:rPr lang="en-US" sz="1800" dirty="0"/>
              <a:t>R</a:t>
            </a:r>
            <a:r>
              <a:rPr lang="en-US" sz="1800" dirty="0" smtClean="0"/>
              <a:t>equired permits in hand or demonstration with a reasonable degree of confidence that such permits can be obtained </a:t>
            </a:r>
          </a:p>
          <a:p>
            <a:pPr>
              <a:spcBef>
                <a:spcPts val="0"/>
              </a:spcBef>
              <a:spcAft>
                <a:spcPts val="1800"/>
              </a:spcAft>
            </a:pPr>
            <a:r>
              <a:rPr lang="en-US" sz="2000" dirty="0" smtClean="0"/>
              <a:t>Competitively priced</a:t>
            </a:r>
          </a:p>
          <a:p>
            <a:pPr>
              <a:spcBef>
                <a:spcPts val="0"/>
              </a:spcBef>
              <a:spcAft>
                <a:spcPts val="1800"/>
              </a:spcAft>
            </a:pPr>
            <a:r>
              <a:rPr lang="en-US" sz="2000" dirty="0" smtClean="0"/>
              <a:t>Experienc</a:t>
            </a:r>
            <a:r>
              <a:rPr lang="en-US" sz="2000" dirty="0"/>
              <a:t>ed </a:t>
            </a:r>
            <a:r>
              <a:rPr lang="en-US" sz="2000" dirty="0" smtClean="0"/>
              <a:t>team</a:t>
            </a:r>
          </a:p>
          <a:p>
            <a:pPr lvl="1">
              <a:spcBef>
                <a:spcPts val="0"/>
              </a:spcBef>
              <a:spcAft>
                <a:spcPts val="1800"/>
              </a:spcAft>
            </a:pPr>
            <a:r>
              <a:rPr lang="en-US" sz="1800" dirty="0"/>
              <a:t>R</a:t>
            </a:r>
            <a:r>
              <a:rPr lang="en-US" sz="1800" dirty="0" smtClean="0"/>
              <a:t>espondent has demonstrated experience in developing projects of similar size, technology and scope</a:t>
            </a:r>
          </a:p>
          <a:p>
            <a:pPr>
              <a:spcBef>
                <a:spcPts val="0"/>
              </a:spcBef>
              <a:spcAft>
                <a:spcPts val="1800"/>
              </a:spcAft>
            </a:pPr>
            <a:r>
              <a:rPr lang="en-US" sz="2000" dirty="0"/>
              <a:t>Ability to implement</a:t>
            </a:r>
          </a:p>
          <a:p>
            <a:endParaRPr lang="en-US" sz="2000" dirty="0" smtClean="0"/>
          </a:p>
          <a:p>
            <a:endParaRPr lang="en-US" dirty="0" smtClean="0"/>
          </a:p>
          <a:p>
            <a:endParaRPr lang="en-US" dirty="0"/>
          </a:p>
        </p:txBody>
      </p:sp>
      <p:sp>
        <p:nvSpPr>
          <p:cNvPr id="8"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4099154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609600"/>
          </a:xfrm>
        </p:spPr>
        <p:txBody>
          <a:bodyPr/>
          <a:lstStyle/>
          <a:p>
            <a:r>
              <a:rPr lang="en-US" dirty="0" smtClean="0"/>
              <a:t>Schedule</a:t>
            </a:r>
            <a:endParaRPr lang="en-US" sz="2400"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9161141"/>
              </p:ext>
            </p:extLst>
          </p:nvPr>
        </p:nvGraphicFramePr>
        <p:xfrm>
          <a:off x="908111" y="1237417"/>
          <a:ext cx="6940489" cy="3392278"/>
        </p:xfrm>
        <a:graphic>
          <a:graphicData uri="http://schemas.openxmlformats.org/drawingml/2006/table">
            <a:tbl>
              <a:tblPr firstRow="1" bandRow="1">
                <a:tableStyleId>{21E4AEA4-8DFA-4A89-87EB-49C32662AFE0}</a:tableStyleId>
              </a:tblPr>
              <a:tblGrid>
                <a:gridCol w="4121089"/>
                <a:gridCol w="2819400"/>
              </a:tblGrid>
              <a:tr h="361259">
                <a:tc>
                  <a:txBody>
                    <a:bodyPr/>
                    <a:lstStyle/>
                    <a:p>
                      <a:pPr marL="0" marR="0" algn="l">
                        <a:spcBef>
                          <a:spcPts val="200"/>
                        </a:spcBef>
                        <a:spcAft>
                          <a:spcPts val="200"/>
                        </a:spcAft>
                      </a:pPr>
                      <a:r>
                        <a:rPr lang="en-US" sz="1600" dirty="0">
                          <a:effectLst/>
                        </a:rPr>
                        <a:t>ACTIVITY</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a:effectLst/>
                        </a:rPr>
                        <a:t>DATE</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Release of RFP</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smtClean="0">
                          <a:effectLst/>
                        </a:rPr>
                        <a:t>December 22, 2015</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Question Submittal Deadline</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smtClean="0">
                          <a:effectLst/>
                        </a:rPr>
                        <a:t>May 4</a:t>
                      </a:r>
                      <a:r>
                        <a:rPr lang="en-US" sz="1600" dirty="0">
                          <a:effectLst/>
                        </a:rPr>
                        <a:t>, 2016</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Notice of Intent to Bid Deadline</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smtClean="0">
                          <a:effectLst/>
                        </a:rPr>
                        <a:t>May 18</a:t>
                      </a:r>
                      <a:r>
                        <a:rPr lang="en-US" sz="1600" dirty="0">
                          <a:effectLst/>
                        </a:rPr>
                        <a:t>, 2016</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Proposal Submittal Deadline</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a:effectLst/>
                        </a:rPr>
                        <a:t> </a:t>
                      </a:r>
                      <a:r>
                        <a:rPr lang="en-US" sz="1600" dirty="0" smtClean="0">
                          <a:effectLst/>
                        </a:rPr>
                        <a:t>June 1, </a:t>
                      </a:r>
                      <a:r>
                        <a:rPr lang="en-US" sz="1600" dirty="0">
                          <a:effectLst/>
                        </a:rPr>
                        <a:t>2016, 3 PM EDT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Proposal Selection(s) (planned)</a:t>
                      </a:r>
                      <a:r>
                        <a:rPr lang="en-US" sz="1600" baseline="30000" dirty="0">
                          <a:effectLst/>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a:effectLst/>
                        </a:rPr>
                        <a:t>January, 2017 </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502206">
                <a:tc>
                  <a:txBody>
                    <a:bodyPr/>
                    <a:lstStyle/>
                    <a:p>
                      <a:pPr marL="0" marR="0" algn="l">
                        <a:spcBef>
                          <a:spcPts val="200"/>
                        </a:spcBef>
                        <a:spcAft>
                          <a:spcPts val="200"/>
                        </a:spcAft>
                      </a:pPr>
                      <a:r>
                        <a:rPr lang="en-US" sz="1600" dirty="0">
                          <a:effectLst/>
                        </a:rPr>
                        <a:t>Execution of Contract(s) (planned)</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a:effectLst/>
                        </a:rPr>
                        <a:t>3</a:t>
                      </a:r>
                      <a:r>
                        <a:rPr lang="en-US" sz="1600" baseline="30000" dirty="0">
                          <a:effectLst/>
                        </a:rPr>
                        <a:t>rd</a:t>
                      </a:r>
                      <a:r>
                        <a:rPr lang="en-US" sz="1600" dirty="0">
                          <a:effectLst/>
                        </a:rPr>
                        <a:t> and 4</a:t>
                      </a:r>
                      <a:r>
                        <a:rPr lang="en-US" sz="1600" baseline="30000" dirty="0">
                          <a:effectLst/>
                        </a:rPr>
                        <a:t>th</a:t>
                      </a:r>
                      <a:r>
                        <a:rPr lang="en-US" sz="1600" dirty="0">
                          <a:effectLst/>
                        </a:rPr>
                        <a:t> Quarter of 2017</a:t>
                      </a:r>
                      <a:r>
                        <a:rPr lang="en-US" sz="1600" baseline="30000" dirty="0">
                          <a:effectLst/>
                        </a:rPr>
                        <a:t>1</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200"/>
                        </a:spcBef>
                        <a:spcAft>
                          <a:spcPts val="200"/>
                        </a:spcAft>
                      </a:pPr>
                      <a:r>
                        <a:rPr lang="en-US" sz="1600" dirty="0">
                          <a:effectLst/>
                        </a:rPr>
                        <a:t>Firm Pricing Required Through </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200"/>
                        </a:spcBef>
                        <a:spcAft>
                          <a:spcPts val="200"/>
                        </a:spcAft>
                      </a:pPr>
                      <a:r>
                        <a:rPr lang="en-US" sz="1600" dirty="0">
                          <a:effectLst/>
                        </a:rPr>
                        <a:t>May 1, 2018</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361259">
                <a:tc>
                  <a:txBody>
                    <a:bodyPr/>
                    <a:lstStyle/>
                    <a:p>
                      <a:pPr marL="0" marR="0" algn="l">
                        <a:spcBef>
                          <a:spcPts val="0"/>
                        </a:spcBef>
                        <a:spcAft>
                          <a:spcPts val="200"/>
                        </a:spcAft>
                      </a:pPr>
                      <a:r>
                        <a:rPr lang="en-US" sz="1600" dirty="0">
                          <a:effectLst/>
                        </a:rPr>
                        <a:t>Latest COD</a:t>
                      </a:r>
                      <a:r>
                        <a:rPr lang="en-US" sz="1600" baseline="30000" dirty="0">
                          <a:effectLst/>
                        </a:rPr>
                        <a:t>2</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l">
                        <a:spcBef>
                          <a:spcPts val="0"/>
                        </a:spcBef>
                        <a:spcAft>
                          <a:spcPts val="200"/>
                        </a:spcAft>
                      </a:pPr>
                      <a:r>
                        <a:rPr lang="en-US" sz="1600" dirty="0">
                          <a:effectLst/>
                        </a:rPr>
                        <a:t>May 1, 2022</a:t>
                      </a:r>
                      <a:r>
                        <a:rPr lang="en-US" sz="1600" baseline="30000" dirty="0">
                          <a:effectLst/>
                        </a:rPr>
                        <a:t>3</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
        <p:nvSpPr>
          <p:cNvPr id="8" name="TextBox 7"/>
          <p:cNvSpPr txBox="1"/>
          <p:nvPr/>
        </p:nvSpPr>
        <p:spPr>
          <a:xfrm>
            <a:off x="838200" y="4744962"/>
            <a:ext cx="7239000" cy="1538883"/>
          </a:xfrm>
          <a:prstGeom prst="rect">
            <a:avLst/>
          </a:prstGeom>
          <a:noFill/>
        </p:spPr>
        <p:txBody>
          <a:bodyPr wrap="square" rtlCol="0">
            <a:spAutoFit/>
          </a:bodyPr>
          <a:lstStyle/>
          <a:p>
            <a:pPr marL="114300" indent="-114300">
              <a:spcAft>
                <a:spcPts val="400"/>
              </a:spcAft>
            </a:pPr>
            <a:r>
              <a:rPr lang="en-US" sz="1400" baseline="30000" dirty="0" smtClean="0"/>
              <a:t>1</a:t>
            </a:r>
            <a:r>
              <a:rPr lang="en-US" sz="1400" dirty="0"/>
              <a:t>	</a:t>
            </a:r>
            <a:r>
              <a:rPr lang="en-US" sz="1400" dirty="0" smtClean="0"/>
              <a:t>If </a:t>
            </a:r>
            <a:r>
              <a:rPr lang="en-US" sz="1400" dirty="0"/>
              <a:t>required, SEQRA must be completed prior to contract execution. </a:t>
            </a:r>
          </a:p>
          <a:p>
            <a:pPr marL="114300" indent="-114300">
              <a:spcAft>
                <a:spcPts val="400"/>
              </a:spcAft>
            </a:pPr>
            <a:r>
              <a:rPr lang="en-US" sz="1400" baseline="30000" dirty="0"/>
              <a:t>2</a:t>
            </a:r>
            <a:r>
              <a:rPr lang="en-US" sz="1400" dirty="0"/>
              <a:t> </a:t>
            </a:r>
            <a:r>
              <a:rPr lang="en-US" sz="1400" dirty="0" smtClean="0"/>
              <a:t>Staggered </a:t>
            </a:r>
            <a:r>
              <a:rPr lang="en-US" sz="1400" dirty="0"/>
              <a:t>startup will be allowed to occur in blocks no smaller than 25% of Project size with a minimum </a:t>
            </a:r>
            <a:r>
              <a:rPr lang="en-US" sz="1400" dirty="0" smtClean="0"/>
              <a:t>  of </a:t>
            </a:r>
            <a:r>
              <a:rPr lang="en-US" sz="1400" dirty="0"/>
              <a:t>1 month between block startup with total Project capacity installed within two years. Power delivery from the first block shall be no later than May 1, </a:t>
            </a:r>
            <a:r>
              <a:rPr lang="en-US" sz="1400" dirty="0" smtClean="0"/>
              <a:t>2022.</a:t>
            </a:r>
            <a:endParaRPr lang="en-US" sz="1400" dirty="0"/>
          </a:p>
          <a:p>
            <a:pPr marL="114300" indent="-114300">
              <a:spcAft>
                <a:spcPts val="400"/>
              </a:spcAft>
            </a:pPr>
            <a:r>
              <a:rPr lang="en-US" sz="1400" baseline="30000" dirty="0"/>
              <a:t>3</a:t>
            </a:r>
            <a:r>
              <a:rPr lang="en-US" sz="1400" dirty="0"/>
              <a:t> First of the month CODs are required.</a:t>
            </a:r>
          </a:p>
          <a:p>
            <a:endParaRPr lang="en-US" sz="14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1637106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381000"/>
            <a:ext cx="8610600" cy="533400"/>
          </a:xfrm>
        </p:spPr>
        <p:txBody>
          <a:bodyPr/>
          <a:lstStyle/>
          <a:p>
            <a:r>
              <a:rPr lang="en-US" altLang="en-US" b="1" dirty="0" smtClean="0">
                <a:ea typeface="ＭＳ Ｐゴシック" pitchFamily="34" charset="-128"/>
              </a:rPr>
              <a:t>Agenda</a:t>
            </a:r>
          </a:p>
        </p:txBody>
      </p:sp>
      <p:sp useBgFill="1">
        <p:nvSpPr>
          <p:cNvPr id="11267" name="Content Placeholder 2"/>
          <p:cNvSpPr>
            <a:spLocks noGrp="1"/>
          </p:cNvSpPr>
          <p:nvPr>
            <p:ph idx="1"/>
          </p:nvPr>
        </p:nvSpPr>
        <p:spPr>
          <a:xfrm>
            <a:off x="762000" y="990600"/>
            <a:ext cx="7391400" cy="4876800"/>
          </a:xfrm>
        </p:spPr>
        <p:txBody>
          <a:bodyPr/>
          <a:lstStyle/>
          <a:p>
            <a:pPr>
              <a:spcAft>
                <a:spcPts val="600"/>
              </a:spcAft>
              <a:buSzPct val="100000"/>
            </a:pPr>
            <a:r>
              <a:rPr lang="en-US" altLang="en-US" sz="2000" dirty="0" smtClean="0">
                <a:ea typeface="ＭＳ Ｐゴシック" pitchFamily="34" charset="-128"/>
              </a:rPr>
              <a:t>PSEG Long Island Team Introductions</a:t>
            </a:r>
          </a:p>
          <a:p>
            <a:pPr>
              <a:spcAft>
                <a:spcPts val="600"/>
              </a:spcAft>
              <a:buSzPct val="100000"/>
            </a:pPr>
            <a:r>
              <a:rPr lang="en-US" altLang="en-US" sz="2000" dirty="0" smtClean="0">
                <a:ea typeface="ＭＳ Ｐゴシック" pitchFamily="34" charset="-128"/>
              </a:rPr>
              <a:t>Disclaimer</a:t>
            </a:r>
          </a:p>
          <a:p>
            <a:pPr>
              <a:spcAft>
                <a:spcPts val="600"/>
              </a:spcAft>
              <a:buSzPct val="100000"/>
            </a:pPr>
            <a:r>
              <a:rPr lang="en-US" altLang="en-US" sz="2000" dirty="0" smtClean="0">
                <a:ea typeface="ＭＳ Ｐゴシック" pitchFamily="34" charset="-128"/>
              </a:rPr>
              <a:t>2015 Renewable RFP Background and Goals</a:t>
            </a:r>
          </a:p>
          <a:p>
            <a:pPr>
              <a:spcAft>
                <a:spcPts val="600"/>
              </a:spcAft>
              <a:buSzPct val="100000"/>
            </a:pPr>
            <a:r>
              <a:rPr lang="en-US" altLang="en-US" sz="2000" dirty="0" smtClean="0">
                <a:ea typeface="ＭＳ Ｐゴシック" pitchFamily="34" charset="-128"/>
              </a:rPr>
              <a:t>Selected RFP Discussion Topics</a:t>
            </a:r>
          </a:p>
          <a:p>
            <a:pPr lvl="1">
              <a:buSzPct val="100000"/>
            </a:pPr>
            <a:r>
              <a:rPr lang="en-US" altLang="en-US" sz="1800" dirty="0" smtClean="0">
                <a:ea typeface="ＭＳ Ｐゴシック" pitchFamily="34" charset="-128"/>
              </a:rPr>
              <a:t>Communications</a:t>
            </a:r>
          </a:p>
          <a:p>
            <a:pPr lvl="1">
              <a:buSzPct val="100000"/>
            </a:pPr>
            <a:r>
              <a:rPr lang="en-US" altLang="en-US" sz="1800" dirty="0" smtClean="0">
                <a:ea typeface="ＭＳ Ｐゴシック" pitchFamily="34" charset="-128"/>
              </a:rPr>
              <a:t>Product Definition</a:t>
            </a:r>
          </a:p>
          <a:p>
            <a:pPr lvl="1">
              <a:buSzPct val="100000"/>
            </a:pPr>
            <a:r>
              <a:rPr lang="en-US" altLang="en-US" sz="1800" dirty="0" smtClean="0">
                <a:ea typeface="ＭＳ Ｐゴシック" pitchFamily="34" charset="-128"/>
              </a:rPr>
              <a:t>Contract</a:t>
            </a:r>
          </a:p>
          <a:p>
            <a:pPr lvl="1">
              <a:buSzPct val="100000"/>
            </a:pPr>
            <a:r>
              <a:rPr lang="en-US" altLang="en-US" sz="1800" dirty="0" smtClean="0">
                <a:ea typeface="ＭＳ Ｐゴシック" pitchFamily="34" charset="-128"/>
              </a:rPr>
              <a:t>Pricing</a:t>
            </a:r>
          </a:p>
          <a:p>
            <a:pPr lvl="1">
              <a:buSzPct val="100000"/>
            </a:pPr>
            <a:r>
              <a:rPr lang="en-US" altLang="en-US" sz="1800" dirty="0" smtClean="0">
                <a:ea typeface="ＭＳ Ｐゴシック" pitchFamily="34" charset="-128"/>
              </a:rPr>
              <a:t>Submittal Fees</a:t>
            </a:r>
          </a:p>
          <a:p>
            <a:pPr lvl="1">
              <a:buSzPct val="100000"/>
            </a:pPr>
            <a:r>
              <a:rPr lang="en-US" altLang="en-US" sz="1800" dirty="0" smtClean="0">
                <a:ea typeface="ＭＳ Ｐゴシック" pitchFamily="34" charset="-128"/>
              </a:rPr>
              <a:t>Evaluation Process</a:t>
            </a:r>
          </a:p>
          <a:p>
            <a:pPr lvl="1">
              <a:buSzPct val="100000"/>
            </a:pPr>
            <a:r>
              <a:rPr lang="en-US" altLang="en-US" sz="1800" dirty="0" smtClean="0">
                <a:ea typeface="ＭＳ Ｐゴシック" pitchFamily="34" charset="-128"/>
              </a:rPr>
              <a:t>Post-selection Process</a:t>
            </a:r>
          </a:p>
          <a:p>
            <a:pPr lvl="1">
              <a:buSzPct val="100000"/>
            </a:pPr>
            <a:r>
              <a:rPr lang="en-US" altLang="en-US" sz="1800" dirty="0" smtClean="0">
                <a:ea typeface="ＭＳ Ｐゴシック" pitchFamily="34" charset="-128"/>
              </a:rPr>
              <a:t>Other</a:t>
            </a:r>
            <a:endParaRPr lang="en-US" altLang="en-US" sz="1800" dirty="0">
              <a:ea typeface="ＭＳ Ｐゴシック" pitchFamily="34" charset="-128"/>
            </a:endParaRPr>
          </a:p>
          <a:p>
            <a:pPr>
              <a:spcAft>
                <a:spcPts val="600"/>
              </a:spcAft>
              <a:buSzPct val="100000"/>
            </a:pPr>
            <a:r>
              <a:rPr lang="en-US" altLang="en-US" sz="2000" dirty="0" smtClean="0">
                <a:ea typeface="ＭＳ Ｐゴシック" pitchFamily="34" charset="-128"/>
              </a:rPr>
              <a:t>Keys to a Successful Proposal</a:t>
            </a:r>
          </a:p>
          <a:p>
            <a:pPr>
              <a:spcAft>
                <a:spcPts val="600"/>
              </a:spcAft>
              <a:buSzPct val="100000"/>
            </a:pPr>
            <a:r>
              <a:rPr lang="en-US" altLang="en-US" sz="2000" dirty="0" smtClean="0">
                <a:ea typeface="ＭＳ Ｐゴシック" pitchFamily="34" charset="-128"/>
              </a:rPr>
              <a:t>Schedule</a:t>
            </a:r>
          </a:p>
          <a:p>
            <a:pPr>
              <a:spcAft>
                <a:spcPts val="600"/>
              </a:spcAft>
              <a:buSzPct val="100000"/>
            </a:pPr>
            <a:endParaRPr lang="en-US" altLang="en-US" sz="2000" dirty="0" smtClean="0">
              <a:ea typeface="ＭＳ Ｐゴシック" pitchFamily="34" charset="-128"/>
            </a:endParaRPr>
          </a:p>
          <a:p>
            <a:pPr marL="0" indent="0">
              <a:spcAft>
                <a:spcPts val="600"/>
              </a:spcAft>
              <a:buSzPct val="100000"/>
              <a:buNone/>
            </a:pPr>
            <a:endParaRPr lang="en-US" altLang="en-US" sz="2000" dirty="0">
              <a:ea typeface="ＭＳ Ｐゴシック" pitchFamily="34" charset="-128"/>
            </a:endParaRPr>
          </a:p>
        </p:txBody>
      </p:sp>
      <p:sp>
        <p:nvSpPr>
          <p:cNvPr id="2"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3680099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PSEG </a:t>
            </a:r>
            <a:r>
              <a:rPr lang="en-US" altLang="en-US" dirty="0" smtClean="0">
                <a:ea typeface="ＭＳ Ｐゴシック" pitchFamily="34" charset="-128"/>
              </a:rPr>
              <a:t>Long Island </a:t>
            </a:r>
            <a:r>
              <a:rPr lang="en-US" altLang="en-US" dirty="0">
                <a:ea typeface="ＭＳ Ｐゴシック" pitchFamily="34" charset="-128"/>
              </a:rPr>
              <a:t>Team Introductions</a:t>
            </a:r>
            <a:br>
              <a:rPr lang="en-US" altLang="en-US" dirty="0">
                <a:ea typeface="ＭＳ Ｐゴシック" pitchFamily="34" charset="-128"/>
              </a:rPr>
            </a:br>
            <a:endParaRPr lang="en-US" dirty="0"/>
          </a:p>
        </p:txBody>
      </p:sp>
      <p:sp>
        <p:nvSpPr>
          <p:cNvPr id="3" name="Content Placeholder 2"/>
          <p:cNvSpPr>
            <a:spLocks noGrp="1"/>
          </p:cNvSpPr>
          <p:nvPr>
            <p:ph idx="1"/>
          </p:nvPr>
        </p:nvSpPr>
        <p:spPr>
          <a:xfrm>
            <a:off x="457200" y="1295400"/>
            <a:ext cx="8132810" cy="4267200"/>
          </a:xfrm>
        </p:spPr>
        <p:txBody>
          <a:bodyPr/>
          <a:lstStyle/>
          <a:p>
            <a:pPr>
              <a:spcAft>
                <a:spcPts val="2400"/>
              </a:spcAft>
            </a:pPr>
            <a:r>
              <a:rPr lang="en-US" sz="2000" dirty="0"/>
              <a:t>James Parmelee, Senior Manager </a:t>
            </a:r>
            <a:r>
              <a:rPr lang="en-US" sz="2000" dirty="0" smtClean="0"/>
              <a:t>of Power </a:t>
            </a:r>
            <a:r>
              <a:rPr lang="en-US" sz="2000" dirty="0"/>
              <a:t>Resources and </a:t>
            </a:r>
            <a:r>
              <a:rPr lang="en-US" sz="2000" dirty="0" smtClean="0"/>
              <a:t>Contracts</a:t>
            </a:r>
          </a:p>
          <a:p>
            <a:pPr>
              <a:spcAft>
                <a:spcPts val="2400"/>
              </a:spcAft>
            </a:pPr>
            <a:r>
              <a:rPr lang="en-US" sz="2000" dirty="0"/>
              <a:t>Ed Petrocelli, Manager of Power </a:t>
            </a:r>
            <a:r>
              <a:rPr lang="en-US" sz="2000" dirty="0" smtClean="0"/>
              <a:t>Projects</a:t>
            </a:r>
            <a:endParaRPr lang="en-US" sz="2000" dirty="0"/>
          </a:p>
          <a:p>
            <a:pPr>
              <a:spcAft>
                <a:spcPts val="2400"/>
              </a:spcAft>
            </a:pPr>
            <a:r>
              <a:rPr lang="en-US" sz="2000" dirty="0" smtClean="0"/>
              <a:t>Steve Cantore, Manager of Power </a:t>
            </a:r>
            <a:r>
              <a:rPr lang="en-US" sz="2000" dirty="0"/>
              <a:t>Asset </a:t>
            </a:r>
            <a:r>
              <a:rPr lang="en-US" sz="2000" dirty="0" smtClean="0"/>
              <a:t>Management</a:t>
            </a:r>
          </a:p>
          <a:p>
            <a:pPr>
              <a:spcAft>
                <a:spcPts val="2400"/>
              </a:spcAft>
            </a:pPr>
            <a:r>
              <a:rPr lang="en-US" sz="2000" dirty="0"/>
              <a:t>Lucyna </a:t>
            </a:r>
            <a:r>
              <a:rPr lang="en-US" sz="2000" dirty="0" smtClean="0"/>
              <a:t>Khazanovich, Manager of Fuel and Power Planning </a:t>
            </a:r>
            <a:endParaRPr lang="en-US" sz="2000" dirty="0">
              <a:solidFill>
                <a:schemeClr val="tx2"/>
              </a:solidFill>
            </a:endParaRPr>
          </a:p>
          <a:p>
            <a:pPr>
              <a:spcAft>
                <a:spcPts val="2400"/>
              </a:spcAft>
            </a:pPr>
            <a:r>
              <a:rPr lang="en-US" sz="2000" dirty="0" smtClean="0"/>
              <a:t>Susan Manessis, Engineer - Transmission Planning </a:t>
            </a:r>
          </a:p>
          <a:p>
            <a:pPr>
              <a:spcAft>
                <a:spcPts val="2400"/>
              </a:spcAft>
            </a:pPr>
            <a:r>
              <a:rPr lang="en-US" sz="2000" dirty="0" smtClean="0"/>
              <a:t>Robert Binder, Engineer – Efficiency and Renewables Planning and Evaluation</a:t>
            </a:r>
            <a:endParaRPr lang="en-US" sz="20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63337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itchFamily="34" charset="-128"/>
              </a:rPr>
              <a:t>Disclaimer</a:t>
            </a:r>
            <a:endParaRPr lang="en-US" dirty="0"/>
          </a:p>
        </p:txBody>
      </p:sp>
      <p:sp>
        <p:nvSpPr>
          <p:cNvPr id="3" name="Content Placeholder 2"/>
          <p:cNvSpPr>
            <a:spLocks noGrp="1"/>
          </p:cNvSpPr>
          <p:nvPr>
            <p:ph idx="1"/>
          </p:nvPr>
        </p:nvSpPr>
        <p:spPr>
          <a:xfrm>
            <a:off x="457200" y="1143000"/>
            <a:ext cx="8132810" cy="4572000"/>
          </a:xfrm>
        </p:spPr>
        <p:txBody>
          <a:bodyPr/>
          <a:lstStyle/>
          <a:p>
            <a:pPr marL="0" indent="0" algn="just">
              <a:lnSpc>
                <a:spcPct val="140000"/>
              </a:lnSpc>
              <a:spcAft>
                <a:spcPts val="2400"/>
              </a:spcAft>
              <a:buNone/>
            </a:pPr>
            <a:r>
              <a:rPr lang="en-US" sz="2000" dirty="0" smtClean="0"/>
              <a:t>This WebEx is being conducted for informational purposes only and information, data, or comments provided by PSEG Long Island during the WebEx are not to be construed as altering, modifying or replacing the requirements or contents of the 2015 Renewable RFP.  PSEG Long Island’s agreement to make </a:t>
            </a:r>
            <a:r>
              <a:rPr lang="en-US" sz="2000" dirty="0"/>
              <a:t>m</a:t>
            </a:r>
            <a:r>
              <a:rPr lang="en-US" sz="2000" dirty="0" smtClean="0"/>
              <a:t>aterial or non-material changes to the RFP arising from WebEx discussions should not be considered binding unless and until such changes appear in an addendum to the RFP.   RFP Respondents are encouraged to carefully read and adhere to the Proposal requirements as articulated in the RFP and in written addendums thereto.</a:t>
            </a:r>
            <a:endParaRPr lang="en-US" sz="2000" dirty="0"/>
          </a:p>
        </p:txBody>
      </p:sp>
      <p:sp>
        <p:nvSpPr>
          <p:cNvPr id="6"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1728008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Renewable RFP Background and Goals</a:t>
            </a:r>
            <a:endParaRPr lang="en-US" dirty="0"/>
          </a:p>
        </p:txBody>
      </p:sp>
      <p:sp>
        <p:nvSpPr>
          <p:cNvPr id="3" name="Content Placeholder 2"/>
          <p:cNvSpPr>
            <a:spLocks noGrp="1"/>
          </p:cNvSpPr>
          <p:nvPr>
            <p:ph idx="1"/>
          </p:nvPr>
        </p:nvSpPr>
        <p:spPr>
          <a:xfrm>
            <a:off x="630190" y="1219199"/>
            <a:ext cx="7980410" cy="4876801"/>
          </a:xfrm>
        </p:spPr>
        <p:txBody>
          <a:bodyPr/>
          <a:lstStyle/>
          <a:p>
            <a:pPr>
              <a:spcBef>
                <a:spcPts val="0"/>
              </a:spcBef>
              <a:spcAft>
                <a:spcPts val="1200"/>
              </a:spcAft>
            </a:pPr>
            <a:r>
              <a:rPr lang="en-US" sz="2000" dirty="0" smtClean="0"/>
              <a:t>By </a:t>
            </a:r>
            <a:r>
              <a:rPr lang="en-US" sz="2000" dirty="0"/>
              <a:t>resolution dated October 25, 2012, </a:t>
            </a:r>
            <a:r>
              <a:rPr lang="en-US" sz="2000" dirty="0" smtClean="0"/>
              <a:t>the LIPA Board of </a:t>
            </a:r>
            <a:r>
              <a:rPr lang="en-US" sz="2000" dirty="0"/>
              <a:t>Trustees </a:t>
            </a:r>
            <a:r>
              <a:rPr lang="en-US" sz="2000" dirty="0" smtClean="0"/>
              <a:t>authorized a plan to </a:t>
            </a:r>
            <a:r>
              <a:rPr lang="en-US" sz="2000" dirty="0"/>
              <a:t>add 400 MW of new renewable energy generation to its resource portfolio </a:t>
            </a:r>
            <a:r>
              <a:rPr lang="en-US" sz="2000" dirty="0" smtClean="0"/>
              <a:t>through:</a:t>
            </a:r>
          </a:p>
          <a:p>
            <a:pPr marL="800100" lvl="1" indent="-279400">
              <a:spcBef>
                <a:spcPts val="0"/>
              </a:spcBef>
              <a:spcAft>
                <a:spcPts val="1200"/>
              </a:spcAft>
            </a:pPr>
            <a:r>
              <a:rPr lang="en-US" sz="1800" dirty="0"/>
              <a:t>A</a:t>
            </a:r>
            <a:r>
              <a:rPr lang="en-US" sz="1800" dirty="0" smtClean="0"/>
              <a:t>n </a:t>
            </a:r>
            <a:r>
              <a:rPr lang="en-US" sz="1800" dirty="0"/>
              <a:t>expanded feed-in-tariff program </a:t>
            </a:r>
            <a:r>
              <a:rPr lang="en-US" sz="1800" dirty="0" smtClean="0"/>
              <a:t>and</a:t>
            </a:r>
          </a:p>
          <a:p>
            <a:pPr marL="800100" lvl="1" indent="-279400">
              <a:spcBef>
                <a:spcPts val="0"/>
              </a:spcBef>
              <a:spcAft>
                <a:spcPts val="1200"/>
              </a:spcAft>
            </a:pPr>
            <a:r>
              <a:rPr lang="en-US" sz="1800" dirty="0"/>
              <a:t>A</a:t>
            </a:r>
            <a:r>
              <a:rPr lang="en-US" sz="1800" dirty="0" smtClean="0"/>
              <a:t> </a:t>
            </a:r>
            <a:r>
              <a:rPr lang="en-US" sz="1800" dirty="0"/>
              <a:t>competitive </a:t>
            </a:r>
            <a:r>
              <a:rPr lang="en-US" sz="1800" dirty="0" smtClean="0"/>
              <a:t>procurement</a:t>
            </a:r>
          </a:p>
          <a:p>
            <a:pPr>
              <a:spcBef>
                <a:spcPts val="0"/>
              </a:spcBef>
              <a:spcAft>
                <a:spcPts val="1200"/>
              </a:spcAft>
            </a:pPr>
            <a:r>
              <a:rPr lang="en-US" sz="2000" dirty="0" smtClean="0"/>
              <a:t>In </a:t>
            </a:r>
            <a:r>
              <a:rPr lang="en-US" sz="2000" dirty="0"/>
              <a:t>2013 and 2014, this plan was implemented through the issuance of the Clean Solar Initiative II, the Clean Renewable Energy Initiative and the 280 MW </a:t>
            </a:r>
            <a:r>
              <a:rPr lang="en-US" sz="2000" dirty="0" smtClean="0"/>
              <a:t>RFP</a:t>
            </a:r>
          </a:p>
          <a:p>
            <a:pPr marL="800100" lvl="1" indent="-279400">
              <a:spcBef>
                <a:spcPts val="0"/>
              </a:spcBef>
              <a:spcAft>
                <a:spcPts val="1200"/>
              </a:spcAft>
            </a:pPr>
            <a:r>
              <a:rPr lang="en-US" sz="1800" dirty="0" smtClean="0"/>
              <a:t>These </a:t>
            </a:r>
            <a:r>
              <a:rPr lang="en-US" sz="1800" dirty="0"/>
              <a:t>procurements achieved a portion of the 400 MW </a:t>
            </a:r>
            <a:r>
              <a:rPr lang="en-US" sz="1800" dirty="0" smtClean="0"/>
              <a:t>goal</a:t>
            </a:r>
          </a:p>
          <a:p>
            <a:pPr>
              <a:spcBef>
                <a:spcPts val="0"/>
              </a:spcBef>
              <a:spcAft>
                <a:spcPts val="1200"/>
              </a:spcAft>
            </a:pPr>
            <a:r>
              <a:rPr lang="en-US" sz="2000" dirty="0" smtClean="0"/>
              <a:t>It </a:t>
            </a:r>
            <a:r>
              <a:rPr lang="en-US" sz="2000" dirty="0"/>
              <a:t>is now anticipated that approximately 210 MW of additional renewable capacity will be required to meet the </a:t>
            </a:r>
            <a:r>
              <a:rPr lang="en-US" sz="2000" dirty="0" smtClean="0"/>
              <a:t>goal</a:t>
            </a:r>
            <a:endParaRPr lang="en-US" sz="2000" dirty="0"/>
          </a:p>
          <a:p>
            <a:pPr marL="800100" lvl="1" indent="-279400">
              <a:spcBef>
                <a:spcPts val="0"/>
              </a:spcBef>
              <a:spcAft>
                <a:spcPts val="1200"/>
              </a:spcAft>
              <a:tabLst>
                <a:tab pos="800100" algn="l"/>
              </a:tabLst>
            </a:pPr>
            <a:r>
              <a:rPr lang="en-US" sz="1800" dirty="0" smtClean="0"/>
              <a:t>However</a:t>
            </a:r>
            <a:r>
              <a:rPr lang="en-US" sz="1800" dirty="0"/>
              <a:t>, more than 210 MW may be required if some of the projects from the 2013-2014 initiatives do not come to </a:t>
            </a:r>
            <a:r>
              <a:rPr lang="en-US" sz="1800" dirty="0" smtClean="0"/>
              <a:t>fruition</a:t>
            </a:r>
            <a:endParaRPr lang="en-US" sz="1800" dirty="0"/>
          </a:p>
        </p:txBody>
      </p:sp>
      <p:sp>
        <p:nvSpPr>
          <p:cNvPr id="5"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304618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65760"/>
            <a:ext cx="8574770" cy="548640"/>
          </a:xfrm>
        </p:spPr>
        <p:txBody>
          <a:bodyPr/>
          <a:lstStyle/>
          <a:p>
            <a:r>
              <a:rPr lang="en-US" dirty="0"/>
              <a:t>2015 </a:t>
            </a:r>
            <a:r>
              <a:rPr lang="en-US" dirty="0" smtClean="0"/>
              <a:t>Renewable </a:t>
            </a:r>
            <a:r>
              <a:rPr lang="en-US" dirty="0"/>
              <a:t>RFP Background and </a:t>
            </a:r>
            <a:r>
              <a:rPr lang="en-US" dirty="0" smtClean="0"/>
              <a:t>Goals (con’t)</a:t>
            </a:r>
            <a:endParaRPr lang="en-US" sz="1200" dirty="0"/>
          </a:p>
        </p:txBody>
      </p:sp>
      <p:sp>
        <p:nvSpPr>
          <p:cNvPr id="3" name="Content Placeholder 2"/>
          <p:cNvSpPr>
            <a:spLocks noGrp="1"/>
          </p:cNvSpPr>
          <p:nvPr>
            <p:ph idx="1"/>
          </p:nvPr>
        </p:nvSpPr>
        <p:spPr>
          <a:xfrm>
            <a:off x="249190" y="1219199"/>
            <a:ext cx="8361410" cy="4724401"/>
          </a:xfrm>
        </p:spPr>
        <p:txBody>
          <a:bodyPr/>
          <a:lstStyle/>
          <a:p>
            <a:pPr>
              <a:spcAft>
                <a:spcPts val="1200"/>
              </a:spcAft>
            </a:pPr>
            <a:r>
              <a:rPr lang="en-US" sz="2000" dirty="0" smtClean="0"/>
              <a:t>To fill the gap, three procurement initiatives are planned. Responses to all three </a:t>
            </a:r>
            <a:r>
              <a:rPr lang="en-US" sz="2000" dirty="0"/>
              <a:t>procurements</a:t>
            </a:r>
            <a:r>
              <a:rPr lang="en-US" sz="2000" dirty="0" smtClean="0"/>
              <a:t> are anticipated to be evaluated concurrently</a:t>
            </a:r>
          </a:p>
          <a:p>
            <a:pPr marL="685800" lvl="3" indent="-165100">
              <a:spcAft>
                <a:spcPts val="1200"/>
              </a:spcAft>
              <a:buSzTx/>
            </a:pPr>
            <a:r>
              <a:rPr lang="en-US" sz="1800" b="1" i="1" dirty="0"/>
              <a:t>Part 1 - 2015 Renewable RFP </a:t>
            </a:r>
            <a:r>
              <a:rPr lang="en-US" sz="1800" dirty="0"/>
              <a:t>- Open to any renewable resource 1 MW or larger using one point of interconnection and offering a fixed </a:t>
            </a:r>
            <a:r>
              <a:rPr lang="en-US" sz="1800" dirty="0" smtClean="0"/>
              <a:t>price</a:t>
            </a:r>
            <a:endParaRPr lang="en-US" sz="1800" dirty="0"/>
          </a:p>
          <a:p>
            <a:pPr marL="685800" lvl="3" indent="-165100">
              <a:spcAft>
                <a:spcPts val="1200"/>
              </a:spcAft>
              <a:buSzTx/>
            </a:pPr>
            <a:r>
              <a:rPr lang="en-US" sz="1800" b="1" dirty="0"/>
              <a:t>Part 2 - Fuel Cell Feed-in Tariff </a:t>
            </a:r>
            <a:r>
              <a:rPr lang="en-US" sz="1800" dirty="0"/>
              <a:t>- The proposed tariff language is targeted for release for public comment during the 1st quarter of 2016.  Solicitation will be </a:t>
            </a:r>
            <a:r>
              <a:rPr lang="en-US" sz="1800" dirty="0" smtClean="0"/>
              <a:t>for up to 40 MWs</a:t>
            </a:r>
            <a:endParaRPr lang="en-US" sz="1800" dirty="0"/>
          </a:p>
          <a:p>
            <a:pPr marL="685800" lvl="3" indent="-165100">
              <a:spcAft>
                <a:spcPts val="1200"/>
              </a:spcAft>
              <a:buSzTx/>
            </a:pPr>
            <a:r>
              <a:rPr lang="en-US" sz="1800" b="1" dirty="0"/>
              <a:t>Part 3 - Commercial Solar Feed-in Tariff </a:t>
            </a:r>
            <a:r>
              <a:rPr lang="en-US" sz="1800" dirty="0"/>
              <a:t>- The proposed tariff language is targeted for release for public comment during the 1st quarter of 2016. This solicitation is targeted to rooftop solar and carport solar projects greater than 200 kw but less than 1 MW in size. Up to 20 MW of projects may be </a:t>
            </a:r>
            <a:r>
              <a:rPr lang="en-US" sz="1800" dirty="0" smtClean="0"/>
              <a:t>selected</a:t>
            </a:r>
            <a:endParaRPr lang="en-US" sz="1800" dirty="0"/>
          </a:p>
          <a:p>
            <a:pPr>
              <a:spcAft>
                <a:spcPts val="1200"/>
              </a:spcAft>
            </a:pPr>
            <a:r>
              <a:rPr lang="en-US" sz="2000" dirty="0"/>
              <a:t>Renewable resources selected from the South Fork RFP and the soon-to-be issued Western Nassau RFP may also help fill the </a:t>
            </a:r>
            <a:r>
              <a:rPr lang="en-US" sz="2000" dirty="0" smtClean="0"/>
              <a:t>gap</a:t>
            </a:r>
            <a:endParaRPr lang="en-US" sz="2000" dirty="0"/>
          </a:p>
        </p:txBody>
      </p:sp>
      <p:sp>
        <p:nvSpPr>
          <p:cNvPr id="8"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722219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0999"/>
            <a:ext cx="8574770" cy="762001"/>
          </a:xfrm>
        </p:spPr>
        <p:txBody>
          <a:bodyPr/>
          <a:lstStyle/>
          <a:p>
            <a:r>
              <a:rPr lang="en-US" dirty="0"/>
              <a:t>Selected RFP Discussion Topics: Communications</a:t>
            </a:r>
            <a:endParaRPr lang="en-US" sz="2400" dirty="0">
              <a:solidFill>
                <a:schemeClr val="accent2">
                  <a:lumMod val="75000"/>
                </a:schemeClr>
              </a:solidFill>
            </a:endParaRPr>
          </a:p>
        </p:txBody>
      </p:sp>
      <p:sp>
        <p:nvSpPr>
          <p:cNvPr id="3" name="Content Placeholder 2"/>
          <p:cNvSpPr>
            <a:spLocks noGrp="1"/>
          </p:cNvSpPr>
          <p:nvPr>
            <p:ph idx="1"/>
          </p:nvPr>
        </p:nvSpPr>
        <p:spPr>
          <a:xfrm>
            <a:off x="477790" y="1138237"/>
            <a:ext cx="8285210" cy="4495800"/>
          </a:xfrm>
        </p:spPr>
        <p:txBody>
          <a:bodyPr/>
          <a:lstStyle/>
          <a:p>
            <a:pPr>
              <a:spcBef>
                <a:spcPts val="0"/>
              </a:spcBef>
              <a:spcAft>
                <a:spcPts val="1800"/>
              </a:spcAft>
            </a:pPr>
            <a:r>
              <a:rPr lang="en-US" sz="2000" dirty="0" smtClean="0"/>
              <a:t>State law restricts communications during the RFP process, improper communications may result in bid disqualification.</a:t>
            </a:r>
          </a:p>
          <a:p>
            <a:pPr fontAlgn="base">
              <a:spcBef>
                <a:spcPts val="0"/>
              </a:spcBef>
              <a:spcAft>
                <a:spcPts val="1800"/>
              </a:spcAft>
            </a:pPr>
            <a:r>
              <a:rPr lang="en-US" sz="2000" dirty="0" smtClean="0"/>
              <a:t>All </a:t>
            </a:r>
            <a:r>
              <a:rPr lang="en-US" sz="2000" dirty="0"/>
              <a:t>questions and clarifications unrelated to interconnection inquiries concerning </a:t>
            </a:r>
            <a:r>
              <a:rPr lang="en-US" sz="2000" dirty="0" smtClean="0"/>
              <a:t>the </a:t>
            </a:r>
            <a:r>
              <a:rPr lang="en-US" sz="2000" dirty="0"/>
              <a:t>RFP Documents may be electronically submitted through the RFP website at </a:t>
            </a:r>
            <a:r>
              <a:rPr lang="en-US" sz="2000" u="sng" dirty="0">
                <a:hlinkClick r:id="rId2"/>
              </a:rPr>
              <a:t>http://www.pseglirenrfp.com/QandA.html</a:t>
            </a:r>
            <a:r>
              <a:rPr lang="en-US" sz="2000" dirty="0" smtClean="0"/>
              <a:t>. </a:t>
            </a:r>
            <a:endParaRPr lang="en-US" sz="2000" dirty="0"/>
          </a:p>
          <a:p>
            <a:pPr lvl="1" fontAlgn="base">
              <a:spcBef>
                <a:spcPts val="0"/>
              </a:spcBef>
              <a:spcAft>
                <a:spcPts val="1800"/>
              </a:spcAft>
            </a:pPr>
            <a:r>
              <a:rPr lang="en-US" sz="1800" dirty="0" smtClean="0"/>
              <a:t>Answers along with the questions will </a:t>
            </a:r>
            <a:r>
              <a:rPr lang="en-US" sz="1800" dirty="0"/>
              <a:t>be available </a:t>
            </a:r>
            <a:r>
              <a:rPr lang="en-US" sz="1800" dirty="0" smtClean="0"/>
              <a:t>on an anonymous basis to </a:t>
            </a:r>
            <a:r>
              <a:rPr lang="en-US" sz="1800" dirty="0"/>
              <a:t>all registered </a:t>
            </a:r>
            <a:r>
              <a:rPr lang="en-US" sz="1800" dirty="0" smtClean="0"/>
              <a:t>users. </a:t>
            </a:r>
          </a:p>
          <a:p>
            <a:pPr lvl="1" fontAlgn="base">
              <a:spcBef>
                <a:spcPts val="0"/>
              </a:spcBef>
              <a:spcAft>
                <a:spcPts val="1800"/>
              </a:spcAft>
            </a:pPr>
            <a:r>
              <a:rPr lang="en-US" sz="1800" dirty="0" smtClean="0"/>
              <a:t>The request for proprietary treatment will be evaluated and dispositioned by the Company.</a:t>
            </a:r>
          </a:p>
          <a:p>
            <a:pPr fontAlgn="base">
              <a:spcBef>
                <a:spcPts val="0"/>
              </a:spcBef>
              <a:spcAft>
                <a:spcPts val="1800"/>
              </a:spcAft>
            </a:pPr>
            <a:r>
              <a:rPr lang="en-US" sz="2000" dirty="0" smtClean="0"/>
              <a:t>Prior </a:t>
            </a:r>
            <a:r>
              <a:rPr lang="en-US" sz="2000" dirty="0"/>
              <a:t>to any </a:t>
            </a:r>
            <a:r>
              <a:rPr lang="en-US" sz="2000" dirty="0" smtClean="0"/>
              <a:t>interconnection inquiries or discussions </a:t>
            </a:r>
            <a:r>
              <a:rPr lang="en-US" sz="2000" dirty="0"/>
              <a:t>a non-disclosure agreement must be executed between Respondent and PSEG Long Island</a:t>
            </a:r>
            <a:r>
              <a:rPr lang="en-US" sz="2000" dirty="0" smtClean="0"/>
              <a:t>. The NDA is located on the RFP website.</a:t>
            </a:r>
          </a:p>
          <a:p>
            <a:pPr fontAlgn="base">
              <a:spcBef>
                <a:spcPts val="0"/>
              </a:spcBef>
              <a:spcAft>
                <a:spcPts val="1800"/>
              </a:spcAft>
            </a:pPr>
            <a:r>
              <a:rPr lang="en-US" sz="2000" dirty="0" smtClean="0"/>
              <a:t>PSEG Long Island contact information is provided in the RFP.</a:t>
            </a:r>
            <a:endParaRPr lang="en-US" sz="2000" dirty="0"/>
          </a:p>
          <a:p>
            <a:pPr lvl="1"/>
            <a:endParaRPr lang="en-US" sz="1800" dirty="0" smtClean="0"/>
          </a:p>
        </p:txBody>
      </p:sp>
      <p:sp>
        <p:nvSpPr>
          <p:cNvPr id="7" name="Footer Placeholder 1"/>
          <p:cNvSpPr>
            <a:spLocks noGrp="1"/>
          </p:cNvSpPr>
          <p:nvPr>
            <p:ph type="ftr" sz="quarter" idx="11"/>
          </p:nvPr>
        </p:nvSpPr>
        <p:spPr>
          <a:xfrm>
            <a:off x="3124200" y="6245225"/>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2125490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81000"/>
            <a:ext cx="8574770" cy="609600"/>
          </a:xfrm>
        </p:spPr>
        <p:txBody>
          <a:bodyPr/>
          <a:lstStyle/>
          <a:p>
            <a:r>
              <a:rPr lang="en-US" dirty="0"/>
              <a:t>Selected RFP Discussion </a:t>
            </a:r>
            <a:r>
              <a:rPr lang="en-US" dirty="0" smtClean="0"/>
              <a:t>Topics: Product Definition</a:t>
            </a:r>
            <a:endParaRPr lang="en-US" sz="2400" dirty="0">
              <a:solidFill>
                <a:schemeClr val="accent2">
                  <a:lumMod val="75000"/>
                </a:schemeClr>
              </a:solidFill>
            </a:endParaRPr>
          </a:p>
        </p:txBody>
      </p:sp>
      <p:sp>
        <p:nvSpPr>
          <p:cNvPr id="3" name="Content Placeholder 2"/>
          <p:cNvSpPr>
            <a:spLocks noGrp="1"/>
          </p:cNvSpPr>
          <p:nvPr>
            <p:ph idx="1"/>
          </p:nvPr>
        </p:nvSpPr>
        <p:spPr>
          <a:xfrm>
            <a:off x="429022" y="914400"/>
            <a:ext cx="8333978" cy="5102225"/>
          </a:xfrm>
        </p:spPr>
        <p:txBody>
          <a:bodyPr/>
          <a:lstStyle/>
          <a:p>
            <a:pPr>
              <a:spcAft>
                <a:spcPts val="300"/>
              </a:spcAft>
            </a:pPr>
            <a:r>
              <a:rPr lang="en-US" sz="2000" dirty="0" smtClean="0"/>
              <a:t>Technology must produce electric power for injection into Long Island electric system from new “renewable” energy sources</a:t>
            </a:r>
          </a:p>
          <a:p>
            <a:pPr lvl="1">
              <a:spcAft>
                <a:spcPts val="300"/>
              </a:spcAft>
            </a:pPr>
            <a:r>
              <a:rPr lang="en-US" sz="1800" dirty="0" smtClean="0"/>
              <a:t>Technology must be proven and commercially available</a:t>
            </a:r>
          </a:p>
          <a:p>
            <a:pPr lvl="1">
              <a:spcAft>
                <a:spcPts val="300"/>
              </a:spcAft>
            </a:pPr>
            <a:r>
              <a:rPr lang="en-US" sz="1800" dirty="0" smtClean="0"/>
              <a:t>Applicable renewable energy sources include:</a:t>
            </a:r>
          </a:p>
          <a:p>
            <a:pPr lvl="2">
              <a:spcAft>
                <a:spcPts val="300"/>
              </a:spcAft>
            </a:pPr>
            <a:r>
              <a:rPr lang="en-US" sz="1600" dirty="0" smtClean="0"/>
              <a:t>Solar, on and offshore wind, hydropower, tidal, and geothermal resources</a:t>
            </a:r>
          </a:p>
          <a:p>
            <a:pPr lvl="2">
              <a:spcAft>
                <a:spcPts val="300"/>
              </a:spcAft>
            </a:pPr>
            <a:r>
              <a:rPr lang="en-US" sz="1600" dirty="0" smtClean="0"/>
              <a:t>Fuel </a:t>
            </a:r>
            <a:r>
              <a:rPr lang="en-US" sz="1600" dirty="0"/>
              <a:t>cells that use 100% renewable energy sources </a:t>
            </a:r>
            <a:r>
              <a:rPr lang="en-US" sz="1600" dirty="0" smtClean="0"/>
              <a:t> and offer a fixed price (All other fuel cells should apply to the Fuel Cell Feed-in Tariff)</a:t>
            </a:r>
            <a:endParaRPr lang="en-US" sz="1600" dirty="0"/>
          </a:p>
          <a:p>
            <a:pPr lvl="2">
              <a:spcAft>
                <a:spcPts val="300"/>
              </a:spcAft>
            </a:pPr>
            <a:r>
              <a:rPr lang="en-US" sz="1600" dirty="0" smtClean="0"/>
              <a:t>Direct-fired </a:t>
            </a:r>
            <a:r>
              <a:rPr lang="en-US" sz="1600" dirty="0"/>
              <a:t>generators using a biomass </a:t>
            </a:r>
            <a:r>
              <a:rPr lang="en-US" sz="1600" dirty="0" smtClean="0"/>
              <a:t>fuel</a:t>
            </a:r>
          </a:p>
          <a:p>
            <a:pPr lvl="2">
              <a:spcAft>
                <a:spcPts val="300"/>
              </a:spcAft>
            </a:pPr>
            <a:r>
              <a:rPr lang="en-US" sz="1600" dirty="0" smtClean="0"/>
              <a:t>Storage systems paired with the above renewable technologies provided that the associated energy is delivered to the same interconnection point</a:t>
            </a:r>
          </a:p>
          <a:p>
            <a:pPr>
              <a:spcAft>
                <a:spcPts val="300"/>
              </a:spcAft>
            </a:pPr>
            <a:r>
              <a:rPr lang="en-US" sz="2000" dirty="0" smtClean="0"/>
              <a:t>Projects must be </a:t>
            </a:r>
            <a:r>
              <a:rPr lang="en-US" sz="2000" u="sng" dirty="0" smtClean="0"/>
              <a:t>&gt;</a:t>
            </a:r>
            <a:r>
              <a:rPr lang="en-US" sz="2000" dirty="0" smtClean="0"/>
              <a:t> 1 MW (AC measured at the revenue meter) and newly constructed (a COD on or after the date of contract execution)</a:t>
            </a:r>
          </a:p>
          <a:p>
            <a:pPr>
              <a:spcAft>
                <a:spcPts val="300"/>
              </a:spcAft>
            </a:pPr>
            <a:r>
              <a:rPr lang="en-US" sz="2000" dirty="0"/>
              <a:t>Projects may be located off of Long Island</a:t>
            </a:r>
          </a:p>
          <a:p>
            <a:pPr lvl="1">
              <a:spcAft>
                <a:spcPts val="300"/>
              </a:spcAft>
            </a:pPr>
            <a:r>
              <a:rPr lang="en-US" sz="1800" dirty="0"/>
              <a:t>Power must be delivered via a new dedicated transmission line</a:t>
            </a:r>
          </a:p>
          <a:p>
            <a:pPr lvl="1">
              <a:spcAft>
                <a:spcPts val="300"/>
              </a:spcAft>
            </a:pPr>
            <a:r>
              <a:rPr lang="en-US" sz="1800" dirty="0" smtClean="0"/>
              <a:t>Current and future costs associated with firm transmission and transmission upgrades for all systems other than Long Island electric system borne by Respondent</a:t>
            </a:r>
          </a:p>
        </p:txBody>
      </p:sp>
      <p:sp>
        <p:nvSpPr>
          <p:cNvPr id="5"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82305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190" y="365760"/>
            <a:ext cx="8574770" cy="548640"/>
          </a:xfrm>
        </p:spPr>
        <p:txBody>
          <a:bodyPr/>
          <a:lstStyle/>
          <a:p>
            <a:r>
              <a:rPr lang="en-US" dirty="0"/>
              <a:t>Selected RFP Discussion Topics: </a:t>
            </a:r>
            <a:r>
              <a:rPr lang="en-US" dirty="0" smtClean="0"/>
              <a:t>Contract</a:t>
            </a:r>
            <a:endParaRPr lang="en-US" sz="2000" dirty="0">
              <a:solidFill>
                <a:schemeClr val="accent2">
                  <a:lumMod val="75000"/>
                </a:schemeClr>
              </a:solidFill>
            </a:endParaRPr>
          </a:p>
        </p:txBody>
      </p:sp>
      <p:sp>
        <p:nvSpPr>
          <p:cNvPr id="3" name="Content Placeholder 2"/>
          <p:cNvSpPr>
            <a:spLocks noGrp="1"/>
          </p:cNvSpPr>
          <p:nvPr>
            <p:ph idx="1"/>
          </p:nvPr>
        </p:nvSpPr>
        <p:spPr>
          <a:xfrm>
            <a:off x="401590" y="1325562"/>
            <a:ext cx="8361410" cy="3703638"/>
          </a:xfrm>
        </p:spPr>
        <p:txBody>
          <a:bodyPr/>
          <a:lstStyle/>
          <a:p>
            <a:pPr>
              <a:spcBef>
                <a:spcPts val="0"/>
              </a:spcBef>
              <a:spcAft>
                <a:spcPts val="1800"/>
              </a:spcAft>
            </a:pPr>
            <a:r>
              <a:rPr lang="en-US" dirty="0" smtClean="0"/>
              <a:t>Long term PPA with proposed term of 10-30 years </a:t>
            </a:r>
            <a:r>
              <a:rPr lang="en-US" dirty="0"/>
              <a:t>(</a:t>
            </a:r>
            <a:r>
              <a:rPr lang="en-US" dirty="0" smtClean="0"/>
              <a:t>5-year increments)</a:t>
            </a:r>
          </a:p>
          <a:p>
            <a:pPr lvl="1">
              <a:spcBef>
                <a:spcPts val="0"/>
              </a:spcBef>
              <a:spcAft>
                <a:spcPts val="1800"/>
              </a:spcAft>
            </a:pPr>
            <a:r>
              <a:rPr lang="en-US" sz="2000" dirty="0" smtClean="0"/>
              <a:t>Standard </a:t>
            </a:r>
            <a:r>
              <a:rPr lang="en-US" sz="2000" dirty="0"/>
              <a:t>form PPA with options for different resource types will be available on the RFP </a:t>
            </a:r>
            <a:r>
              <a:rPr lang="en-US" sz="2000" dirty="0" smtClean="0"/>
              <a:t>website</a:t>
            </a:r>
          </a:p>
          <a:p>
            <a:pPr lvl="1">
              <a:spcBef>
                <a:spcPts val="0"/>
              </a:spcBef>
              <a:spcAft>
                <a:spcPts val="1800"/>
              </a:spcAft>
            </a:pPr>
            <a:r>
              <a:rPr lang="en-US" sz="2000" dirty="0"/>
              <a:t>Each Proposal shall provide a “red-line” mark-up to the form of PPA with any comments, insertions, deletions, or other proposed changes, which must include proposed text, as </a:t>
            </a:r>
            <a:r>
              <a:rPr lang="en-US" sz="2000" dirty="0" smtClean="0"/>
              <a:t>applicable. Alternatively, the proposer may accept the terms and conditions of the PPA.</a:t>
            </a:r>
          </a:p>
          <a:p>
            <a:pPr>
              <a:spcBef>
                <a:spcPts val="0"/>
              </a:spcBef>
              <a:spcAft>
                <a:spcPts val="1800"/>
              </a:spcAft>
            </a:pPr>
            <a:r>
              <a:rPr lang="en-US" dirty="0" smtClean="0"/>
              <a:t>Bids </a:t>
            </a:r>
            <a:r>
              <a:rPr lang="en-US" dirty="0"/>
              <a:t>will only be accepted that offer a bundled product of electric energy, environmental attributes (RECs), and </a:t>
            </a:r>
            <a:r>
              <a:rPr lang="en-US" dirty="0" smtClean="0"/>
              <a:t>capacity</a:t>
            </a:r>
            <a:endParaRPr lang="en-US" dirty="0"/>
          </a:p>
          <a:p>
            <a:endParaRPr lang="en-US" dirty="0"/>
          </a:p>
        </p:txBody>
      </p:sp>
      <p:sp>
        <p:nvSpPr>
          <p:cNvPr id="5" name="Footer Placeholder 1"/>
          <p:cNvSpPr>
            <a:spLocks noGrp="1"/>
          </p:cNvSpPr>
          <p:nvPr>
            <p:ph type="ftr" sz="quarter" idx="11"/>
          </p:nvPr>
        </p:nvSpPr>
        <p:spPr>
          <a:xfrm>
            <a:off x="3124200" y="6305550"/>
            <a:ext cx="4572000" cy="476250"/>
          </a:xfrm>
        </p:spPr>
        <p:txBody>
          <a:bodyPr anchor="b"/>
          <a:lstStyle/>
          <a:p>
            <a:pPr>
              <a:defRPr/>
            </a:pPr>
            <a:r>
              <a:rPr lang="en-US" sz="1600" dirty="0" smtClean="0"/>
              <a:t>2015 Renewable RFP WebEx – January 20, 2016</a:t>
            </a:r>
            <a:endParaRPr lang="en-US" sz="1600" dirty="0"/>
          </a:p>
        </p:txBody>
      </p:sp>
    </p:spTree>
    <p:extLst>
      <p:ext uri="{BB962C8B-B14F-4D97-AF65-F5344CB8AC3E}">
        <p14:creationId xmlns:p14="http://schemas.microsoft.com/office/powerpoint/2010/main" val="15508445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T_PP_MASTER">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Sub_x002d_area xmlns="4d947079-ba1a-481e-a952-750799481c56">Templates</Sub_x002d_area>
    <Publish_x0020_date xmlns="4d947079-ba1a-481e-a952-750799481c56">2013-09-26T04:00:00+00:00</Publish_x0020_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http://moss.pseg.com/sites/IS/_cts/Document/Plan - Project Summary Document v1.9.1.dot</xsnLocation>
  <cached>True</cached>
  <openByDefault>False</openByDefault>
  <xsnScope>http://moss.pseg.com/sites/IS</xsnScope>
</customXsn>
</file>

<file path=customXml/item4.xml><?xml version="1.0" encoding="utf-8"?>
<ct:contentTypeSchema xmlns:ct="http://schemas.microsoft.com/office/2006/metadata/contentType" xmlns:ma="http://schemas.microsoft.com/office/2006/metadata/properties/metaAttributes" ct:_="" ma:_="" ma:contentTypeName="Document" ma:contentTypeID="0x010100E91B92B37838344B8D5263E5B84162F1" ma:contentTypeVersion="3" ma:contentTypeDescription="Create a new document." ma:contentTypeScope="" ma:versionID="aa3e5a51713d0eb4b607cfbc8011418a">
  <xsd:schema xmlns:xsd="http://www.w3.org/2001/XMLSchema" xmlns:p="http://schemas.microsoft.com/office/2006/metadata/properties" xmlns:ns2="4d947079-ba1a-481e-a952-750799481c56" targetNamespace="http://schemas.microsoft.com/office/2006/metadata/properties" ma:root="true" ma:fieldsID="2df256f8892cf0463c1501ff38ab9c27" ns2:_="">
    <xsd:import namespace="4d947079-ba1a-481e-a952-750799481c56"/>
    <xsd:element name="properties">
      <xsd:complexType>
        <xsd:sequence>
          <xsd:element name="documentManagement">
            <xsd:complexType>
              <xsd:all>
                <xsd:element ref="ns2:Sub_x002d_area"/>
                <xsd:element ref="ns2:Publish_x0020_date"/>
              </xsd:all>
            </xsd:complexType>
          </xsd:element>
        </xsd:sequence>
      </xsd:complexType>
    </xsd:element>
  </xsd:schema>
  <xsd:schema xmlns:xsd="http://www.w3.org/2001/XMLSchema" xmlns:dms="http://schemas.microsoft.com/office/2006/documentManagement/types" targetNamespace="4d947079-ba1a-481e-a952-750799481c56" elementFormDefault="qualified">
    <xsd:import namespace="http://schemas.microsoft.com/office/2006/documentManagement/types"/>
    <xsd:element name="Sub_x002d_area" ma:index="8" ma:displayName="Sub-area" ma:default="Policies and Procedures" ma:format="Dropdown" ma:internalName="Sub_x002d_area">
      <xsd:simpleType>
        <xsd:restriction base="dms:Choice">
          <xsd:enumeration value="Policies and Procedures"/>
          <xsd:enumeration value="Templates"/>
        </xsd:restriction>
      </xsd:simpleType>
    </xsd:element>
    <xsd:element name="Publish_x0020_date" ma:index="9" ma:displayName="Publish date" ma:format="DateOnly" ma:internalName="Publish_x0020_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ma:index="10"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F530BBC-2083-46A0-9225-8AFEE89659CE}">
  <ds:schemaRefs>
    <ds:schemaRef ds:uri="http://purl.org/dc/terms/"/>
    <ds:schemaRef ds:uri="http://schemas.openxmlformats.org/package/2006/metadata/core-properties"/>
    <ds:schemaRef ds:uri="http://schemas.microsoft.com/office/2006/metadata/properties"/>
    <ds:schemaRef ds:uri="http://purl.org/dc/dcmitype/"/>
    <ds:schemaRef ds:uri="http://www.w3.org/XML/1998/namespace"/>
    <ds:schemaRef ds:uri="4d947079-ba1a-481e-a952-750799481c56"/>
    <ds:schemaRef ds:uri="http://schemas.microsoft.com/office/2006/documentManagement/types"/>
    <ds:schemaRef ds:uri="http://purl.org/dc/elements/1.1/"/>
  </ds:schemaRefs>
</ds:datastoreItem>
</file>

<file path=customXml/itemProps2.xml><?xml version="1.0" encoding="utf-8"?>
<ds:datastoreItem xmlns:ds="http://schemas.openxmlformats.org/officeDocument/2006/customXml" ds:itemID="{DF38AC18-EF72-4DE5-BCDE-EA19131BA183}">
  <ds:schemaRefs>
    <ds:schemaRef ds:uri="http://schemas.microsoft.com/sharepoint/v3/contenttype/forms"/>
  </ds:schemaRefs>
</ds:datastoreItem>
</file>

<file path=customXml/itemProps3.xml><?xml version="1.0" encoding="utf-8"?>
<ds:datastoreItem xmlns:ds="http://schemas.openxmlformats.org/officeDocument/2006/customXml" ds:itemID="{DFB8BC0E-DFA3-41C1-8D6E-CC6227E910D0}">
  <ds:schemaRefs>
    <ds:schemaRef ds:uri="http://schemas.microsoft.com/office/2006/metadata/customXsn"/>
  </ds:schemaRefs>
</ds:datastoreItem>
</file>

<file path=customXml/itemProps4.xml><?xml version="1.0" encoding="utf-8"?>
<ds:datastoreItem xmlns:ds="http://schemas.openxmlformats.org/officeDocument/2006/customXml" ds:itemID="{6C424157-B6B8-4FE5-8424-C94B376440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947079-ba1a-481e-a952-750799481c5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14255</TotalTime>
  <Words>2069</Words>
  <Application>Microsoft Office PowerPoint</Application>
  <PresentationFormat>On-screen Show (4:3)</PresentationFormat>
  <Paragraphs>166</Paragraphs>
  <Slides>19</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ＭＳ Ｐゴシック</vt:lpstr>
      <vt:lpstr>Arial</vt:lpstr>
      <vt:lpstr>Calibri</vt:lpstr>
      <vt:lpstr>Franklin Gothic Book</vt:lpstr>
      <vt:lpstr>Franklin Gothic Medium</vt:lpstr>
      <vt:lpstr>Garamond</vt:lpstr>
      <vt:lpstr>Lucida Grande</vt:lpstr>
      <vt:lpstr>Times New Roman</vt:lpstr>
      <vt:lpstr>Tunga</vt:lpstr>
      <vt:lpstr>Wingdings</vt:lpstr>
      <vt:lpstr>IT_PP_MASTER</vt:lpstr>
      <vt:lpstr>2015 Renewable RFP WebEx</vt:lpstr>
      <vt:lpstr>Agenda</vt:lpstr>
      <vt:lpstr>PSEG Long Island Team Introductions </vt:lpstr>
      <vt:lpstr>Disclaimer</vt:lpstr>
      <vt:lpstr>2015 Renewable RFP Background and Goals</vt:lpstr>
      <vt:lpstr>2015 Renewable RFP Background and Goals (con’t)</vt:lpstr>
      <vt:lpstr>Selected RFP Discussion Topics: Communications</vt:lpstr>
      <vt:lpstr>Selected RFP Discussion Topics: Product Definition</vt:lpstr>
      <vt:lpstr>Selected RFP Discussion Topics: Contract</vt:lpstr>
      <vt:lpstr>Selected RFP Discussion Topics: Pricing</vt:lpstr>
      <vt:lpstr>Selected RFP Discussion Topics: Pricing (con’t)</vt:lpstr>
      <vt:lpstr>Selected RFP Discussion Topics: Submittal Fees</vt:lpstr>
      <vt:lpstr>Selected RFP Discussion Topics: Submittal Fees (con’t)</vt:lpstr>
      <vt:lpstr>Selected RFP Discussion Topics: Evaluation Process</vt:lpstr>
      <vt:lpstr>Selected RFP Discussion Topics: Post-Selection Process</vt:lpstr>
      <vt:lpstr>Selected RFP Discussion Topics: Other</vt:lpstr>
      <vt:lpstr>Keys to a Successful Proposal</vt:lpstr>
      <vt:lpstr>Keys to Successful Proposal (con’t)</vt:lpstr>
      <vt:lpstr>Schedule</vt:lpstr>
    </vt:vector>
  </TitlesOfParts>
  <Company>PSEG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Imagination Speed Quality Template September 2013</dc:title>
  <dc:creator>Malik, Shahid;Mansano, Waltasia</dc:creator>
  <dc:description>Please use this template for all internal presentations effective September 26, 2013 by release of the related 'IT Communications Clip.'</dc:description>
  <cp:lastModifiedBy>Mary Neal</cp:lastModifiedBy>
  <cp:revision>1057</cp:revision>
  <cp:lastPrinted>2016-01-11T15:38:21Z</cp:lastPrinted>
  <dcterms:created xsi:type="dcterms:W3CDTF">2013-02-23T22:43:27Z</dcterms:created>
  <dcterms:modified xsi:type="dcterms:W3CDTF">2016-01-20T21:50:11Z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0x010100E91B92B37838344B8D5263E5B84162F1</vt:lpwstr>
  </property>
  <property fmtid="{D5CDD505-2E9C-101B-9397-08002B2CF9AE}" pid="3" name="Document Author">
    <vt:lpwstr>ACCT03\e298277</vt:lpwstr>
  </property>
  <property fmtid="{D5CDD505-2E9C-101B-9397-08002B2CF9AE}" pid="4" name="Document Sensitivity">
    <vt:lpwstr>1</vt:lpwstr>
  </property>
  <property fmtid="{D5CDD505-2E9C-101B-9397-08002B2CF9AE}" pid="5" name="ThirdParty">
    <vt:lpwstr/>
  </property>
  <property fmtid="{D5CDD505-2E9C-101B-9397-08002B2CF9AE}" pid="6" name="OCI Restriction">
    <vt:bool>false</vt:bool>
  </property>
  <property fmtid="{D5CDD505-2E9C-101B-9397-08002B2CF9AE}" pid="7" name="OCI Additional Info">
    <vt:lpwstr/>
  </property>
  <property fmtid="{D5CDD505-2E9C-101B-9397-08002B2CF9AE}" pid="8" name="Allow Header Overwrite">
    <vt:bool>true</vt:bool>
  </property>
  <property fmtid="{D5CDD505-2E9C-101B-9397-08002B2CF9AE}" pid="9" name="Allow Footer Overwrite">
    <vt:bool>true</vt:bool>
  </property>
  <property fmtid="{D5CDD505-2E9C-101B-9397-08002B2CF9AE}" pid="10" name="Multiple Selected">
    <vt:lpwstr>-1</vt:lpwstr>
  </property>
  <property fmtid="{D5CDD505-2E9C-101B-9397-08002B2CF9AE}" pid="11" name="SIPLongWording">
    <vt:lpwstr/>
  </property>
  <property fmtid="{D5CDD505-2E9C-101B-9397-08002B2CF9AE}" pid="12" name="checkedProgramsCount">
    <vt:i4>0</vt:i4>
  </property>
</Properties>
</file>